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2192000" cy="6858000" type="screen16x9"/>
  <p:notesSz cx="6858000" cy="9144000"/>
  <p:defaultTextStyle>
    <a:defPPr>
      <a:defRPr lang="zh-CN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 showAnimation="1" useTimings="0">
    <p:present/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ideView">
  <p:normalViewPr>
    <p:restoredLeft sz="15620"/>
    <p:restoredTop sz="94660"/>
  </p:normalViewPr>
  <p:slideViewPr>
    <p:cSldViewPr snapToGrid="1" snapToObjects="1" showGuides="1">
      <p:cViewPr varScale="1">
        <p:scale>
          <a:sx n="100" d="100"/>
          <a:sy n="100" d="100"/>
        </p:scale>
        <p:origin x="0" y="0"/>
      </p:cViewPr>
      <p:guideLst/>
    </p:cSldViewPr>
  </p:slideViewPr>
  <p:gridSpacing cx="78028800" cy="780288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ntrol Team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1" r:id="rId1"/>
  </p:sldLayoutIdLst>
  <p:txStyles>
    <p:titleStyle>
      <a:lvl1pPr algn="l">
        <a:defRPr sz="2800" b="1"/>
      </a:lvl1pPr>
    </p:titleStyle>
    <p:bodyStyle>
      <a:lvl1pPr marL="0" indent="0">
        <a:defRPr sz="1800"/>
      </a:lvl1pPr>
    </p:bodyStyle>
    <p:otherStyle>
      <a:defPPr>
        <a:defRPr lang="zh-CN"/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0"/>
          </a:solidFill>
          <a:ln w="9000">
            <a:solidFill>
              <a:srgbClr val="1F2A30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4" name="Text 4"/>
          <p:cNvSpPr txBox="1"/>
          <p:nvPr/>
        </p:nvSpPr>
        <p:spPr>
          <a:xfrm>
            <a:off x="658368" y="594360"/>
            <a:ext cx="2834640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1" dirty="0">
                <a:solidFill>
                  <a:srgbClr val="F4B942"/>
                </a:solidFill>
                <a:latin typeface="Arial"/>
                <a:ea typeface="Microsoft YaHei"/>
              </a:rPr>
              <a:t>CONTROL TEAM · 24 WEEKS</a:t>
            </a:r>
            <a:endParaRPr lang="zh-CN" sz="1000"/>
          </a:p>
        </p:txBody>
      </p:sp>
      <p:sp>
        <p:nvSpPr>
          <p:cNvPr id="5" name="Text 5"/>
          <p:cNvSpPr txBox="1"/>
          <p:nvPr/>
        </p:nvSpPr>
        <p:spPr>
          <a:xfrm>
            <a:off x="658368" y="1225296"/>
            <a:ext cx="10698480" cy="1143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3800" b="1" dirty="0">
                <a:solidFill>
                  <a:srgbClr val="FFFFFF"/>
                </a:solidFill>
                <a:latin typeface="Arial"/>
                <a:ea typeface="Microsoft YaHei"/>
              </a:rPr>
              <a:t>电控组学习路线图</a:t>
            </a:r>
            <a:endParaRPr lang="zh-CN" sz="3800"/>
          </a:p>
        </p:txBody>
      </p:sp>
      <p:sp>
        <p:nvSpPr>
          <p:cNvPr id="6" name="Text 6"/>
          <p:cNvSpPr txBox="1"/>
          <p:nvPr/>
        </p:nvSpPr>
        <p:spPr>
          <a:xfrm>
            <a:off x="685800" y="2404872"/>
            <a:ext cx="987552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400" b="1" dirty="0">
                <a:solidFill>
                  <a:srgbClr val="D9E4E8"/>
                </a:solidFill>
                <a:latin typeface="Arial"/>
                <a:ea typeface="Microsoft YaHei"/>
              </a:rPr>
              <a:t>从零基础到机器人工程师</a:t>
            </a:r>
            <a:endParaRPr lang="zh-CN" sz="2400"/>
          </a:p>
        </p:txBody>
      </p:sp>
      <p:sp>
        <p:nvSpPr>
          <p:cNvPr id="7" name="Text 7"/>
          <p:cNvSpPr txBox="1"/>
          <p:nvPr/>
        </p:nvSpPr>
        <p:spPr>
          <a:xfrm>
            <a:off x="694944" y="3264408"/>
            <a:ext cx="9875520" cy="58521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600" b="0" dirty="0">
                <a:solidFill>
                  <a:srgbClr val="9FB2BB"/>
                </a:solidFill>
                <a:latin typeface="Arial"/>
                <a:ea typeface="Microsoft YaHei"/>
              </a:rPr>
              <a:t>让代码驱动真实世界，让理论在赛场闭环。</a:t>
            </a:r>
            <a:endParaRPr lang="zh-CN" sz="1600"/>
          </a:p>
        </p:txBody>
      </p:sp>
      <p:sp>
        <p:nvSpPr>
          <p:cNvPr id="8" name="Text 8"/>
          <p:cNvSpPr txBox="1"/>
          <p:nvPr/>
        </p:nvSpPr>
        <p:spPr>
          <a:xfrm>
            <a:off x="694944" y="4572000"/>
            <a:ext cx="1417320" cy="402336"/>
          </a:xfrm>
          <a:prstGeom prst="round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900" b="1" dirty="0">
                <a:solidFill>
                  <a:srgbClr val="FFFFFF"/>
                </a:solidFill>
                <a:latin typeface="Arial"/>
                <a:ea typeface="Microsoft YaHei"/>
              </a:rPr>
              <a:t>C + 数据结构</a:t>
            </a:r>
            <a:endParaRPr lang="zh-CN" sz="900"/>
          </a:p>
        </p:txBody>
      </p:sp>
      <p:sp>
        <p:nvSpPr>
          <p:cNvPr id="9" name="Text 9"/>
          <p:cNvSpPr txBox="1"/>
          <p:nvPr/>
        </p:nvSpPr>
        <p:spPr>
          <a:xfrm>
            <a:off x="2258568" y="4572000"/>
            <a:ext cx="1691640" cy="402336"/>
          </a:xfrm>
          <a:prstGeom prst="roundRect">
            <a:avLst/>
          </a:prstGeom>
          <a:solidFill>
            <a:srgbClr val="1976A8"/>
          </a:solidFill>
          <a:ln w="9000">
            <a:solidFill>
              <a:srgbClr val="1976A8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900" b="1" dirty="0">
                <a:solidFill>
                  <a:srgbClr val="FFFFFF"/>
                </a:solidFill>
                <a:latin typeface="Arial"/>
                <a:ea typeface="Microsoft YaHei"/>
              </a:rPr>
              <a:t>电路 + STM32</a:t>
            </a:r>
            <a:endParaRPr lang="zh-CN" sz="900"/>
          </a:p>
        </p:txBody>
      </p:sp>
      <p:sp>
        <p:nvSpPr>
          <p:cNvPr id="10" name="Text 10"/>
          <p:cNvSpPr txBox="1"/>
          <p:nvPr/>
        </p:nvSpPr>
        <p:spPr>
          <a:xfrm>
            <a:off x="4096512" y="4572000"/>
            <a:ext cx="1417320" cy="402336"/>
          </a:xfrm>
          <a:prstGeom prst="roundRect">
            <a:avLst/>
          </a:prstGeom>
          <a:solidFill>
            <a:srgbClr val="27A67A"/>
          </a:solidFill>
          <a:ln w="9000">
            <a:solidFill>
              <a:srgbClr val="27A67A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900" b="1" dirty="0">
                <a:solidFill>
                  <a:srgbClr val="FFFFFF"/>
                </a:solidFill>
                <a:latin typeface="Arial"/>
                <a:ea typeface="Microsoft YaHei"/>
              </a:rPr>
              <a:t>HAL 工程化</a:t>
            </a:r>
            <a:endParaRPr lang="zh-CN" sz="900"/>
          </a:p>
        </p:txBody>
      </p:sp>
      <p:sp>
        <p:nvSpPr>
          <p:cNvPr id="11" name="Text 11"/>
          <p:cNvSpPr txBox="1"/>
          <p:nvPr/>
        </p:nvSpPr>
        <p:spPr>
          <a:xfrm>
            <a:off x="5660136" y="4572000"/>
            <a:ext cx="1417320" cy="402336"/>
          </a:xfrm>
          <a:prstGeom prst="roundRect">
            <a:avLst/>
          </a:prstGeom>
          <a:solidFill>
            <a:srgbClr val="F4B942"/>
          </a:solidFill>
          <a:ln w="9000">
            <a:solidFill>
              <a:srgbClr val="F4B942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900" b="1" dirty="0">
                <a:solidFill>
                  <a:srgbClr val="FFFFFF"/>
                </a:solidFill>
                <a:latin typeface="Arial"/>
                <a:ea typeface="Microsoft YaHei"/>
              </a:rPr>
              <a:t>数学 + PID</a:t>
            </a:r>
            <a:endParaRPr lang="zh-CN" sz="900"/>
          </a:p>
        </p:txBody>
      </p:sp>
      <p:sp>
        <p:nvSpPr>
          <p:cNvPr id="12" name="Text 12"/>
          <p:cNvSpPr txBox="1"/>
          <p:nvPr/>
        </p:nvSpPr>
        <p:spPr>
          <a:xfrm>
            <a:off x="7223760" y="4572000"/>
            <a:ext cx="1417320" cy="402336"/>
          </a:xfrm>
          <a:prstGeom prst="roundRect">
            <a:avLst/>
          </a:prstGeom>
          <a:solidFill>
            <a:srgbClr val="7B61A8"/>
          </a:solidFill>
          <a:ln w="9000">
            <a:solidFill>
              <a:srgbClr val="7B61A8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900" b="1" dirty="0">
                <a:solidFill>
                  <a:srgbClr val="FFFFFF"/>
                </a:solidFill>
                <a:latin typeface="Arial"/>
                <a:ea typeface="Microsoft YaHei"/>
              </a:rPr>
              <a:t>FreeRTOS</a:t>
            </a:r>
            <a:endParaRPr lang="zh-CN" sz="900"/>
          </a:p>
        </p:txBody>
      </p:sp>
      <p:sp>
        <p:nvSpPr>
          <p:cNvPr id="13" name="Text 13"/>
          <p:cNvSpPr txBox="1"/>
          <p:nvPr/>
        </p:nvSpPr>
        <p:spPr>
          <a:xfrm>
            <a:off x="8787384" y="4572000"/>
            <a:ext cx="1417320" cy="402336"/>
          </a:xfrm>
          <a:prstGeom prst="round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900" b="1" dirty="0">
                <a:solidFill>
                  <a:srgbClr val="FFFFFF"/>
                </a:solidFill>
                <a:latin typeface="Arial"/>
                <a:ea typeface="Microsoft YaHei"/>
              </a:rPr>
              <a:t>综合项目</a:t>
            </a:r>
            <a:endParaRPr lang="zh-CN" sz="900"/>
          </a:p>
        </p:txBody>
      </p:sp>
      <p:sp>
        <p:nvSpPr>
          <p:cNvPr id="14" name="Text 14"/>
          <p:cNvSpPr txBox="1"/>
          <p:nvPr/>
        </p:nvSpPr>
        <p:spPr>
          <a:xfrm>
            <a:off x="694944" y="5806440"/>
            <a:ext cx="402336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C8D4D9"/>
                </a:solidFill>
                <a:latin typeface="Arial"/>
                <a:ea typeface="Microsoft YaHei"/>
              </a:rPr>
              <a:t>课程 × 实验 × 评审 × 赛场</a:t>
            </a:r>
            <a:endParaRPr lang="zh-CN" sz="1100"/>
          </a:p>
        </p:txBody>
      </p:sp>
      <p:sp>
        <p:nvSpPr>
          <p:cNvPr id="15" name="Text 15"/>
          <p:cNvSpPr txBox="1"/>
          <p:nvPr/>
        </p:nvSpPr>
        <p:spPr>
          <a:xfrm>
            <a:off x="10607040" y="6291072"/>
            <a:ext cx="822960" cy="21945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7F929A"/>
                </a:solidFill>
                <a:latin typeface="Arial"/>
                <a:ea typeface="Microsoft YaHei"/>
              </a:rPr>
              <a:t>2026.08</a:t>
            </a:r>
            <a:endParaRPr lang="zh-CN" sz="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8"/>
          </a:solidFill>
          <a:ln w="9000">
            <a:solidFill>
              <a:srgbClr val="F5F7F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Text 3"/>
          <p:cNvSpPr txBox="1"/>
          <p:nvPr/>
        </p:nvSpPr>
        <p:spPr>
          <a:xfrm>
            <a:off x="594360" y="320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ROADMAP</a:t>
            </a:r>
            <a:endParaRPr lang="zh-CN" sz="900"/>
          </a:p>
        </p:txBody>
      </p:sp>
      <p:sp>
        <p:nvSpPr>
          <p:cNvPr id="4" name="Text 4"/>
          <p:cNvSpPr txBox="1"/>
          <p:nvPr/>
        </p:nvSpPr>
        <p:spPr>
          <a:xfrm>
            <a:off x="594360" y="64008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600" b="1" dirty="0">
                <a:solidFill>
                  <a:srgbClr val="1F2A30"/>
                </a:solidFill>
                <a:latin typeface="Arial"/>
                <a:ea typeface="Microsoft YaHei"/>
              </a:rPr>
              <a:t>六阶段，一条不断闭环的能力链</a:t>
            </a:r>
            <a:endParaRPr lang="zh-CN" sz="2600"/>
          </a:p>
        </p:txBody>
      </p:sp>
      <p:sp>
        <p:nvSpPr>
          <p:cNvPr id="5" name="Text 5"/>
          <p:cNvSpPr txBox="1"/>
          <p:nvPr/>
        </p:nvSpPr>
        <p:spPr>
          <a:xfrm>
            <a:off x="612648" y="1188720"/>
            <a:ext cx="10789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66767E"/>
                </a:solidFill>
                <a:latin typeface="Arial"/>
                <a:ea typeface="Microsoft YaHei"/>
              </a:rPr>
              <a:t>新增基础课程被嵌入最需要它们的阶段，学完立刻用于项目。</a:t>
            </a:r>
            <a:endParaRPr lang="zh-CN" sz="1000"/>
          </a:p>
        </p:txBody>
      </p:sp>
      <p:sp>
        <p:nvSpPr>
          <p:cNvPr id="6" name="Shape 6"/>
          <p:cNvSpPr/>
          <p:nvPr/>
        </p:nvSpPr>
        <p:spPr>
          <a:xfrm>
            <a:off x="594360" y="1609344"/>
            <a:ext cx="594360" cy="54864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7" name="Text 7"/>
          <p:cNvSpPr txBox="1"/>
          <p:nvPr/>
        </p:nvSpPr>
        <p:spPr>
          <a:xfrm>
            <a:off x="594360" y="2057400"/>
            <a:ext cx="1700784" cy="315468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8" name="Shape 8"/>
          <p:cNvSpPr/>
          <p:nvPr/>
        </p:nvSpPr>
        <p:spPr>
          <a:xfrm>
            <a:off x="594360" y="2057400"/>
            <a:ext cx="1700784" cy="109728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9" name="Text 9"/>
          <p:cNvSpPr txBox="1"/>
          <p:nvPr/>
        </p:nvSpPr>
        <p:spPr>
          <a:xfrm>
            <a:off x="740664" y="2350008"/>
            <a:ext cx="502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200" b="1" dirty="0">
                <a:solidFill>
                  <a:srgbClr val="E84A35"/>
                </a:solidFill>
                <a:latin typeface="Arial"/>
                <a:ea typeface="Microsoft YaHei"/>
              </a:rPr>
              <a:t>01</a:t>
            </a:r>
            <a:endParaRPr lang="zh-CN" sz="1200"/>
          </a:p>
        </p:txBody>
      </p:sp>
      <p:sp>
        <p:nvSpPr>
          <p:cNvPr id="10" name="Text 10"/>
          <p:cNvSpPr txBox="1"/>
          <p:nvPr/>
        </p:nvSpPr>
        <p:spPr>
          <a:xfrm>
            <a:off x="740664" y="2816352"/>
            <a:ext cx="1417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600" b="1" dirty="0">
                <a:solidFill>
                  <a:srgbClr val="1F2A30"/>
                </a:solidFill>
                <a:latin typeface="Arial"/>
                <a:ea typeface="Microsoft YaHei"/>
              </a:rPr>
              <a:t>C 语言</a:t>
            </a:r>
            <a:endParaRPr lang="zh-CN" sz="1600"/>
          </a:p>
        </p:txBody>
      </p:sp>
      <p:sp>
        <p:nvSpPr>
          <p:cNvPr id="11" name="Text 11"/>
          <p:cNvSpPr txBox="1"/>
          <p:nvPr/>
        </p:nvSpPr>
        <p:spPr>
          <a:xfrm>
            <a:off x="740664" y="3493008"/>
            <a:ext cx="1417320" cy="75895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数据结构</a:t>
            </a:r>
            <a:br/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计算机原理</a:t>
            </a:r>
            <a:endParaRPr lang="zh-CN" sz="1000"/>
          </a:p>
        </p:txBody>
      </p:sp>
      <p:sp>
        <p:nvSpPr>
          <p:cNvPr id="12" name="Text 12"/>
          <p:cNvSpPr txBox="1"/>
          <p:nvPr/>
        </p:nvSpPr>
        <p:spPr>
          <a:xfrm>
            <a:off x="740664" y="4636008"/>
            <a:ext cx="1325880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66767E"/>
                </a:solidFill>
                <a:latin typeface="Arial"/>
                <a:ea typeface="Microsoft YaHei"/>
              </a:rPr>
              <a:t>1–4 周</a:t>
            </a:r>
            <a:endParaRPr lang="zh-CN" sz="900"/>
          </a:p>
        </p:txBody>
      </p:sp>
      <p:sp>
        <p:nvSpPr>
          <p:cNvPr id="13" name="Text 13"/>
          <p:cNvSpPr txBox="1"/>
          <p:nvPr/>
        </p:nvSpPr>
        <p:spPr>
          <a:xfrm>
            <a:off x="2276856" y="3401568"/>
            <a:ext cx="256032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800" b="1" dirty="0">
                <a:solidFill>
                  <a:srgbClr val="A8B5BB"/>
                </a:solidFill>
                <a:latin typeface="Arial"/>
                <a:ea typeface="Microsoft YaHei"/>
              </a:rPr>
              <a:t>›</a:t>
            </a:r>
            <a:endParaRPr lang="zh-CN" sz="1800"/>
          </a:p>
        </p:txBody>
      </p:sp>
      <p:sp>
        <p:nvSpPr>
          <p:cNvPr id="14" name="Text 14"/>
          <p:cNvSpPr txBox="1"/>
          <p:nvPr/>
        </p:nvSpPr>
        <p:spPr>
          <a:xfrm>
            <a:off x="2496312" y="2057400"/>
            <a:ext cx="1700784" cy="315468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5" name="Shape 15"/>
          <p:cNvSpPr/>
          <p:nvPr/>
        </p:nvSpPr>
        <p:spPr>
          <a:xfrm>
            <a:off x="2496312" y="2057400"/>
            <a:ext cx="1700784" cy="109728"/>
          </a:xfrm>
          <a:prstGeom prst="rect">
            <a:avLst/>
          </a:prstGeom>
          <a:solidFill>
            <a:srgbClr val="1976A8"/>
          </a:solidFill>
          <a:ln w="9000">
            <a:solidFill>
              <a:srgbClr val="1976A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16" name="Text 16"/>
          <p:cNvSpPr txBox="1"/>
          <p:nvPr/>
        </p:nvSpPr>
        <p:spPr>
          <a:xfrm>
            <a:off x="2642616" y="2350008"/>
            <a:ext cx="502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200" b="1" dirty="0">
                <a:solidFill>
                  <a:srgbClr val="1976A8"/>
                </a:solidFill>
                <a:latin typeface="Arial"/>
                <a:ea typeface="Microsoft YaHei"/>
              </a:rPr>
              <a:t>02</a:t>
            </a:r>
            <a:endParaRPr lang="zh-CN" sz="1200"/>
          </a:p>
        </p:txBody>
      </p:sp>
      <p:sp>
        <p:nvSpPr>
          <p:cNvPr id="17" name="Text 17"/>
          <p:cNvSpPr txBox="1"/>
          <p:nvPr/>
        </p:nvSpPr>
        <p:spPr>
          <a:xfrm>
            <a:off x="2642616" y="2816352"/>
            <a:ext cx="1417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600" b="1" dirty="0">
                <a:solidFill>
                  <a:srgbClr val="1F2A30"/>
                </a:solidFill>
                <a:latin typeface="Arial"/>
                <a:ea typeface="Microsoft YaHei"/>
              </a:rPr>
              <a:t>STM32</a:t>
            </a:r>
            <a:endParaRPr lang="zh-CN" sz="1600"/>
          </a:p>
        </p:txBody>
      </p:sp>
      <p:sp>
        <p:nvSpPr>
          <p:cNvPr id="18" name="Text 18"/>
          <p:cNvSpPr txBox="1"/>
          <p:nvPr/>
        </p:nvSpPr>
        <p:spPr>
          <a:xfrm>
            <a:off x="2642616" y="3493008"/>
            <a:ext cx="1417320" cy="75895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模电数电</a:t>
            </a:r>
            <a:br/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CPU / 总线</a:t>
            </a:r>
            <a:endParaRPr lang="zh-CN" sz="1000"/>
          </a:p>
        </p:txBody>
      </p:sp>
      <p:sp>
        <p:nvSpPr>
          <p:cNvPr id="19" name="Text 19"/>
          <p:cNvSpPr txBox="1"/>
          <p:nvPr/>
        </p:nvSpPr>
        <p:spPr>
          <a:xfrm>
            <a:off x="2642616" y="4636008"/>
            <a:ext cx="1325880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66767E"/>
                </a:solidFill>
                <a:latin typeface="Arial"/>
                <a:ea typeface="Microsoft YaHei"/>
              </a:rPr>
              <a:t>5–8 周</a:t>
            </a:r>
            <a:endParaRPr lang="zh-CN" sz="900"/>
          </a:p>
        </p:txBody>
      </p:sp>
      <p:sp>
        <p:nvSpPr>
          <p:cNvPr id="20" name="Text 20"/>
          <p:cNvSpPr txBox="1"/>
          <p:nvPr/>
        </p:nvSpPr>
        <p:spPr>
          <a:xfrm>
            <a:off x="4178808" y="3401568"/>
            <a:ext cx="256032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800" b="1" dirty="0">
                <a:solidFill>
                  <a:srgbClr val="A8B5BB"/>
                </a:solidFill>
                <a:latin typeface="Arial"/>
                <a:ea typeface="Microsoft YaHei"/>
              </a:rPr>
              <a:t>›</a:t>
            </a:r>
            <a:endParaRPr lang="zh-CN" sz="1800"/>
          </a:p>
        </p:txBody>
      </p:sp>
      <p:sp>
        <p:nvSpPr>
          <p:cNvPr id="21" name="Text 21"/>
          <p:cNvSpPr txBox="1"/>
          <p:nvPr/>
        </p:nvSpPr>
        <p:spPr>
          <a:xfrm>
            <a:off x="4398264" y="2057400"/>
            <a:ext cx="1700784" cy="315468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2" name="Shape 22"/>
          <p:cNvSpPr/>
          <p:nvPr/>
        </p:nvSpPr>
        <p:spPr>
          <a:xfrm>
            <a:off x="4398264" y="2057400"/>
            <a:ext cx="1700784" cy="109728"/>
          </a:xfrm>
          <a:prstGeom prst="rect">
            <a:avLst/>
          </a:prstGeom>
          <a:solidFill>
            <a:srgbClr val="27A67A"/>
          </a:solidFill>
          <a:ln w="9000">
            <a:solidFill>
              <a:srgbClr val="27A67A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23" name="Text 23"/>
          <p:cNvSpPr txBox="1"/>
          <p:nvPr/>
        </p:nvSpPr>
        <p:spPr>
          <a:xfrm>
            <a:off x="4544568" y="2350008"/>
            <a:ext cx="502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200" b="1" dirty="0">
                <a:solidFill>
                  <a:srgbClr val="27A67A"/>
                </a:solidFill>
                <a:latin typeface="Arial"/>
                <a:ea typeface="Microsoft YaHei"/>
              </a:rPr>
              <a:t>03</a:t>
            </a:r>
            <a:endParaRPr lang="zh-CN" sz="1200"/>
          </a:p>
        </p:txBody>
      </p:sp>
      <p:sp>
        <p:nvSpPr>
          <p:cNvPr id="24" name="Text 24"/>
          <p:cNvSpPr txBox="1"/>
          <p:nvPr/>
        </p:nvSpPr>
        <p:spPr>
          <a:xfrm>
            <a:off x="4544568" y="2816352"/>
            <a:ext cx="1417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600" b="1" dirty="0">
                <a:solidFill>
                  <a:srgbClr val="1F2A30"/>
                </a:solidFill>
                <a:latin typeface="Arial"/>
                <a:ea typeface="Microsoft YaHei"/>
              </a:rPr>
              <a:t>HAL</a:t>
            </a:r>
            <a:endParaRPr lang="zh-CN" sz="1600"/>
          </a:p>
        </p:txBody>
      </p:sp>
      <p:sp>
        <p:nvSpPr>
          <p:cNvPr id="25" name="Text 25"/>
          <p:cNvSpPr txBox="1"/>
          <p:nvPr/>
        </p:nvSpPr>
        <p:spPr>
          <a:xfrm>
            <a:off x="4544568" y="3493008"/>
            <a:ext cx="1417320" cy="75895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分层 / DMA</a:t>
            </a:r>
            <a:br/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调试 / Git</a:t>
            </a:r>
            <a:endParaRPr lang="zh-CN" sz="1000"/>
          </a:p>
        </p:txBody>
      </p:sp>
      <p:sp>
        <p:nvSpPr>
          <p:cNvPr id="26" name="Text 26"/>
          <p:cNvSpPr txBox="1"/>
          <p:nvPr/>
        </p:nvSpPr>
        <p:spPr>
          <a:xfrm>
            <a:off x="4544568" y="4636008"/>
            <a:ext cx="1325880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66767E"/>
                </a:solidFill>
                <a:latin typeface="Arial"/>
                <a:ea typeface="Microsoft YaHei"/>
              </a:rPr>
              <a:t>9–11 周</a:t>
            </a:r>
            <a:endParaRPr lang="zh-CN" sz="900"/>
          </a:p>
        </p:txBody>
      </p:sp>
      <p:sp>
        <p:nvSpPr>
          <p:cNvPr id="27" name="Text 27"/>
          <p:cNvSpPr txBox="1"/>
          <p:nvPr/>
        </p:nvSpPr>
        <p:spPr>
          <a:xfrm>
            <a:off x="6080760" y="3401568"/>
            <a:ext cx="256032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800" b="1" dirty="0">
                <a:solidFill>
                  <a:srgbClr val="A8B5BB"/>
                </a:solidFill>
                <a:latin typeface="Arial"/>
                <a:ea typeface="Microsoft YaHei"/>
              </a:rPr>
              <a:t>›</a:t>
            </a:r>
            <a:endParaRPr lang="zh-CN" sz="1800"/>
          </a:p>
        </p:txBody>
      </p:sp>
      <p:sp>
        <p:nvSpPr>
          <p:cNvPr id="28" name="Text 28"/>
          <p:cNvSpPr txBox="1"/>
          <p:nvPr/>
        </p:nvSpPr>
        <p:spPr>
          <a:xfrm>
            <a:off x="6300216" y="2057400"/>
            <a:ext cx="1700784" cy="315468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9" name="Shape 29"/>
          <p:cNvSpPr/>
          <p:nvPr/>
        </p:nvSpPr>
        <p:spPr>
          <a:xfrm>
            <a:off x="6300216" y="2057400"/>
            <a:ext cx="1700784" cy="109728"/>
          </a:xfrm>
          <a:prstGeom prst="rect">
            <a:avLst/>
          </a:prstGeom>
          <a:solidFill>
            <a:srgbClr val="F4B942"/>
          </a:solidFill>
          <a:ln w="9000">
            <a:solidFill>
              <a:srgbClr val="F4B942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0" name="Text 30"/>
          <p:cNvSpPr txBox="1"/>
          <p:nvPr/>
        </p:nvSpPr>
        <p:spPr>
          <a:xfrm>
            <a:off x="6446520" y="2350008"/>
            <a:ext cx="502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200" b="1" dirty="0">
                <a:solidFill>
                  <a:srgbClr val="F4B942"/>
                </a:solidFill>
                <a:latin typeface="Arial"/>
                <a:ea typeface="Microsoft YaHei"/>
              </a:rPr>
              <a:t>04</a:t>
            </a:r>
            <a:endParaRPr lang="zh-CN" sz="1200"/>
          </a:p>
        </p:txBody>
      </p:sp>
      <p:sp>
        <p:nvSpPr>
          <p:cNvPr id="31" name="Text 31"/>
          <p:cNvSpPr txBox="1"/>
          <p:nvPr/>
        </p:nvSpPr>
        <p:spPr>
          <a:xfrm>
            <a:off x="6446520" y="2816352"/>
            <a:ext cx="1417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600" b="1" dirty="0">
                <a:solidFill>
                  <a:srgbClr val="1F2A30"/>
                </a:solidFill>
                <a:latin typeface="Arial"/>
                <a:ea typeface="Microsoft YaHei"/>
              </a:rPr>
              <a:t>PID</a:t>
            </a:r>
            <a:endParaRPr lang="zh-CN" sz="1600"/>
          </a:p>
        </p:txBody>
      </p:sp>
      <p:sp>
        <p:nvSpPr>
          <p:cNvPr id="32" name="Text 32"/>
          <p:cNvSpPr txBox="1"/>
          <p:nvPr/>
        </p:nvSpPr>
        <p:spPr>
          <a:xfrm>
            <a:off x="6446520" y="3493008"/>
            <a:ext cx="1417320" cy="75895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线性代数</a:t>
            </a:r>
            <a:br/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自动控制</a:t>
            </a:r>
            <a:endParaRPr lang="zh-CN" sz="1000"/>
          </a:p>
        </p:txBody>
      </p:sp>
      <p:sp>
        <p:nvSpPr>
          <p:cNvPr id="33" name="Text 33"/>
          <p:cNvSpPr txBox="1"/>
          <p:nvPr/>
        </p:nvSpPr>
        <p:spPr>
          <a:xfrm>
            <a:off x="6446520" y="4636008"/>
            <a:ext cx="1325880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66767E"/>
                </a:solidFill>
                <a:latin typeface="Arial"/>
                <a:ea typeface="Microsoft YaHei"/>
              </a:rPr>
              <a:t>12–16 周</a:t>
            </a:r>
            <a:endParaRPr lang="zh-CN" sz="900"/>
          </a:p>
        </p:txBody>
      </p:sp>
      <p:sp>
        <p:nvSpPr>
          <p:cNvPr id="34" name="Text 34"/>
          <p:cNvSpPr txBox="1"/>
          <p:nvPr/>
        </p:nvSpPr>
        <p:spPr>
          <a:xfrm>
            <a:off x="7982712" y="3401568"/>
            <a:ext cx="256032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800" b="1" dirty="0">
                <a:solidFill>
                  <a:srgbClr val="A8B5BB"/>
                </a:solidFill>
                <a:latin typeface="Arial"/>
                <a:ea typeface="Microsoft YaHei"/>
              </a:rPr>
              <a:t>›</a:t>
            </a:r>
            <a:endParaRPr lang="zh-CN" sz="1800"/>
          </a:p>
        </p:txBody>
      </p:sp>
      <p:sp>
        <p:nvSpPr>
          <p:cNvPr id="35" name="Text 35"/>
          <p:cNvSpPr txBox="1"/>
          <p:nvPr/>
        </p:nvSpPr>
        <p:spPr>
          <a:xfrm>
            <a:off x="8202168" y="2057400"/>
            <a:ext cx="1700784" cy="315468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36" name="Shape 36"/>
          <p:cNvSpPr/>
          <p:nvPr/>
        </p:nvSpPr>
        <p:spPr>
          <a:xfrm>
            <a:off x="8202168" y="2057400"/>
            <a:ext cx="1700784" cy="109728"/>
          </a:xfrm>
          <a:prstGeom prst="rect">
            <a:avLst/>
          </a:prstGeom>
          <a:solidFill>
            <a:srgbClr val="7B61A8"/>
          </a:solidFill>
          <a:ln w="9000">
            <a:solidFill>
              <a:srgbClr val="7B61A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7" name="Text 37"/>
          <p:cNvSpPr txBox="1"/>
          <p:nvPr/>
        </p:nvSpPr>
        <p:spPr>
          <a:xfrm>
            <a:off x="8348472" y="2350008"/>
            <a:ext cx="502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200" b="1" dirty="0">
                <a:solidFill>
                  <a:srgbClr val="7B61A8"/>
                </a:solidFill>
                <a:latin typeface="Arial"/>
                <a:ea typeface="Microsoft YaHei"/>
              </a:rPr>
              <a:t>05</a:t>
            </a:r>
            <a:endParaRPr lang="zh-CN" sz="1200"/>
          </a:p>
        </p:txBody>
      </p:sp>
      <p:sp>
        <p:nvSpPr>
          <p:cNvPr id="38" name="Text 38"/>
          <p:cNvSpPr txBox="1"/>
          <p:nvPr/>
        </p:nvSpPr>
        <p:spPr>
          <a:xfrm>
            <a:off x="8348472" y="2816352"/>
            <a:ext cx="1417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600" b="1" dirty="0">
                <a:solidFill>
                  <a:srgbClr val="1F2A30"/>
                </a:solidFill>
                <a:latin typeface="Arial"/>
                <a:ea typeface="Microsoft YaHei"/>
              </a:rPr>
              <a:t>RTOS</a:t>
            </a:r>
            <a:endParaRPr lang="zh-CN" sz="1600"/>
          </a:p>
        </p:txBody>
      </p:sp>
      <p:sp>
        <p:nvSpPr>
          <p:cNvPr id="39" name="Text 39"/>
          <p:cNvSpPr txBox="1"/>
          <p:nvPr/>
        </p:nvSpPr>
        <p:spPr>
          <a:xfrm>
            <a:off x="8348472" y="3493008"/>
            <a:ext cx="1417320" cy="75895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调度 / 同步</a:t>
            </a:r>
            <a:br/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实时性</a:t>
            </a:r>
            <a:endParaRPr lang="zh-CN" sz="1000"/>
          </a:p>
        </p:txBody>
      </p:sp>
      <p:sp>
        <p:nvSpPr>
          <p:cNvPr id="40" name="Text 40"/>
          <p:cNvSpPr txBox="1"/>
          <p:nvPr/>
        </p:nvSpPr>
        <p:spPr>
          <a:xfrm>
            <a:off x="8348472" y="4636008"/>
            <a:ext cx="1325880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66767E"/>
                </a:solidFill>
                <a:latin typeface="Arial"/>
                <a:ea typeface="Microsoft YaHei"/>
              </a:rPr>
              <a:t>17–19 周</a:t>
            </a:r>
            <a:endParaRPr lang="zh-CN" sz="900"/>
          </a:p>
        </p:txBody>
      </p:sp>
      <p:sp>
        <p:nvSpPr>
          <p:cNvPr id="41" name="Text 41"/>
          <p:cNvSpPr txBox="1"/>
          <p:nvPr/>
        </p:nvSpPr>
        <p:spPr>
          <a:xfrm>
            <a:off x="9884664" y="3401568"/>
            <a:ext cx="256032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800" b="1" dirty="0">
                <a:solidFill>
                  <a:srgbClr val="A8B5BB"/>
                </a:solidFill>
                <a:latin typeface="Arial"/>
                <a:ea typeface="Microsoft YaHei"/>
              </a:rPr>
              <a:t>›</a:t>
            </a:r>
            <a:endParaRPr lang="zh-CN" sz="1800"/>
          </a:p>
        </p:txBody>
      </p:sp>
      <p:sp>
        <p:nvSpPr>
          <p:cNvPr id="42" name="Text 42"/>
          <p:cNvSpPr txBox="1"/>
          <p:nvPr/>
        </p:nvSpPr>
        <p:spPr>
          <a:xfrm>
            <a:off x="10104120" y="2057400"/>
            <a:ext cx="1700784" cy="315468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43" name="Shape 43"/>
          <p:cNvSpPr/>
          <p:nvPr/>
        </p:nvSpPr>
        <p:spPr>
          <a:xfrm>
            <a:off x="10104120" y="2057400"/>
            <a:ext cx="1700784" cy="109728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44" name="Text 44"/>
          <p:cNvSpPr txBox="1"/>
          <p:nvPr/>
        </p:nvSpPr>
        <p:spPr>
          <a:xfrm>
            <a:off x="10250424" y="2350008"/>
            <a:ext cx="502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200" b="1" dirty="0">
                <a:solidFill>
                  <a:srgbClr val="E84A35"/>
                </a:solidFill>
                <a:latin typeface="Arial"/>
                <a:ea typeface="Microsoft YaHei"/>
              </a:rPr>
              <a:t>06</a:t>
            </a:r>
            <a:endParaRPr lang="zh-CN" sz="1200"/>
          </a:p>
        </p:txBody>
      </p:sp>
      <p:sp>
        <p:nvSpPr>
          <p:cNvPr id="45" name="Text 45"/>
          <p:cNvSpPr txBox="1"/>
          <p:nvPr/>
        </p:nvSpPr>
        <p:spPr>
          <a:xfrm>
            <a:off x="10250424" y="2816352"/>
            <a:ext cx="1417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600" b="1" dirty="0">
                <a:solidFill>
                  <a:srgbClr val="1F2A30"/>
                </a:solidFill>
                <a:latin typeface="Arial"/>
                <a:ea typeface="Microsoft YaHei"/>
              </a:rPr>
              <a:t>综合项目</a:t>
            </a:r>
            <a:endParaRPr lang="zh-CN" sz="1600"/>
          </a:p>
        </p:txBody>
      </p:sp>
      <p:sp>
        <p:nvSpPr>
          <p:cNvPr id="46" name="Text 46"/>
          <p:cNvSpPr txBox="1"/>
          <p:nvPr/>
        </p:nvSpPr>
        <p:spPr>
          <a:xfrm>
            <a:off x="10250424" y="3493008"/>
            <a:ext cx="1417320" cy="75895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联调 / 保护</a:t>
            </a:r>
            <a:br/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答辩交接</a:t>
            </a:r>
            <a:endParaRPr lang="zh-CN" sz="1000"/>
          </a:p>
        </p:txBody>
      </p:sp>
      <p:sp>
        <p:nvSpPr>
          <p:cNvPr id="47" name="Text 47"/>
          <p:cNvSpPr txBox="1"/>
          <p:nvPr/>
        </p:nvSpPr>
        <p:spPr>
          <a:xfrm>
            <a:off x="10250424" y="4636008"/>
            <a:ext cx="1325880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66767E"/>
                </a:solidFill>
                <a:latin typeface="Arial"/>
                <a:ea typeface="Microsoft YaHei"/>
              </a:rPr>
              <a:t>20–24 周</a:t>
            </a:r>
            <a:endParaRPr lang="zh-CN" sz="900"/>
          </a:p>
        </p:txBody>
      </p:sp>
      <p:sp>
        <p:nvSpPr>
          <p:cNvPr id="48" name="Text 48"/>
          <p:cNvSpPr txBox="1"/>
          <p:nvPr/>
        </p:nvSpPr>
        <p:spPr>
          <a:xfrm>
            <a:off x="612648" y="5715000"/>
            <a:ext cx="1097280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200" b="1" dirty="0">
                <a:solidFill>
                  <a:srgbClr val="1F2A30"/>
                </a:solidFill>
                <a:latin typeface="Arial"/>
                <a:ea typeface="Microsoft YaHei"/>
              </a:rPr>
              <a:t>每阶段输出：可运行代码  +  测量证据  +  README  +  口头评审</a:t>
            </a:r>
            <a:endParaRPr lang="zh-CN" sz="1200"/>
          </a:p>
        </p:txBody>
      </p:sp>
      <p:sp>
        <p:nvSpPr>
          <p:cNvPr id="49" name="Text 49"/>
          <p:cNvSpPr txBox="1"/>
          <p:nvPr/>
        </p:nvSpPr>
        <p:spPr>
          <a:xfrm>
            <a:off x="594360" y="6519672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电控组学习路线图</a:t>
            </a:r>
            <a:endParaRPr lang="zh-CN" sz="700"/>
          </a:p>
        </p:txBody>
      </p:sp>
      <p:sp>
        <p:nvSpPr>
          <p:cNvPr id="50" name="Text 50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89959B"/>
                </a:solidFill>
                <a:latin typeface="Arial"/>
                <a:ea typeface="Microsoft YaHei"/>
              </a:rPr>
              <a:t>02</a:t>
            </a:r>
            <a:endParaRPr lang="zh-CN" sz="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8"/>
          </a:solidFill>
          <a:ln w="9000">
            <a:solidFill>
              <a:srgbClr val="F5F7F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Text 3"/>
          <p:cNvSpPr txBox="1"/>
          <p:nvPr/>
        </p:nvSpPr>
        <p:spPr>
          <a:xfrm>
            <a:off x="594360" y="320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STAGE 01 · W1–4</a:t>
            </a:r>
            <a:endParaRPr lang="zh-CN" sz="900"/>
          </a:p>
        </p:txBody>
      </p:sp>
      <p:sp>
        <p:nvSpPr>
          <p:cNvPr id="4" name="Text 4"/>
          <p:cNvSpPr txBox="1"/>
          <p:nvPr/>
        </p:nvSpPr>
        <p:spPr>
          <a:xfrm>
            <a:off x="594360" y="64008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600" b="1" dirty="0">
                <a:solidFill>
                  <a:srgbClr val="1F2A30"/>
                </a:solidFill>
                <a:latin typeface="Arial"/>
                <a:ea typeface="Microsoft YaHei"/>
              </a:rPr>
              <a:t>C 语言：从语法到程序思维</a:t>
            </a:r>
            <a:endParaRPr lang="zh-CN" sz="2600"/>
          </a:p>
        </p:txBody>
      </p:sp>
      <p:sp>
        <p:nvSpPr>
          <p:cNvPr id="5" name="Text 5"/>
          <p:cNvSpPr txBox="1"/>
          <p:nvPr/>
        </p:nvSpPr>
        <p:spPr>
          <a:xfrm>
            <a:off x="612648" y="1188720"/>
            <a:ext cx="10789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66767E"/>
                </a:solidFill>
                <a:latin typeface="Arial"/>
                <a:ea typeface="Microsoft YaHei"/>
              </a:rPr>
              <a:t>重点是数据如何表示、存放、传递，并最终被硬件使用。</a:t>
            </a:r>
            <a:endParaRPr lang="zh-CN" sz="1000"/>
          </a:p>
        </p:txBody>
      </p:sp>
      <p:sp>
        <p:nvSpPr>
          <p:cNvPr id="6" name="Shape 6"/>
          <p:cNvSpPr/>
          <p:nvPr/>
        </p:nvSpPr>
        <p:spPr>
          <a:xfrm>
            <a:off x="594360" y="1609344"/>
            <a:ext cx="594360" cy="54864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7" name="Text 7"/>
          <p:cNvSpPr txBox="1"/>
          <p:nvPr/>
        </p:nvSpPr>
        <p:spPr>
          <a:xfrm>
            <a:off x="594360" y="1938528"/>
            <a:ext cx="2578608" cy="342900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8" name="Text 8"/>
          <p:cNvSpPr txBox="1"/>
          <p:nvPr/>
        </p:nvSpPr>
        <p:spPr>
          <a:xfrm>
            <a:off x="795528" y="2121408"/>
            <a:ext cx="475488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E84A35"/>
                </a:solidFill>
                <a:latin typeface="Arial"/>
                <a:ea typeface="Microsoft YaHei"/>
              </a:rPr>
              <a:t>A</a:t>
            </a:r>
            <a:endParaRPr lang="zh-CN" sz="1100"/>
          </a:p>
        </p:txBody>
      </p:sp>
      <p:sp>
        <p:nvSpPr>
          <p:cNvPr id="9" name="Text 9"/>
          <p:cNvSpPr txBox="1"/>
          <p:nvPr/>
        </p:nvSpPr>
        <p:spPr>
          <a:xfrm>
            <a:off x="795528" y="2468880"/>
            <a:ext cx="2176272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500" b="1" dirty="0">
                <a:solidFill>
                  <a:srgbClr val="1F2A30"/>
                </a:solidFill>
                <a:latin typeface="Arial"/>
                <a:ea typeface="Microsoft YaHei"/>
              </a:rPr>
              <a:t>语言核心</a:t>
            </a:r>
            <a:endParaRPr lang="zh-CN" sz="1500"/>
          </a:p>
        </p:txBody>
      </p:sp>
      <p:sp>
        <p:nvSpPr>
          <p:cNvPr id="10" name="Text 10"/>
          <p:cNvSpPr txBox="1"/>
          <p:nvPr/>
        </p:nvSpPr>
        <p:spPr>
          <a:xfrm>
            <a:off x="795528" y="2871216"/>
            <a:ext cx="2176272" cy="23500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变量与类型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分支 / 循环 / 函数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数组 / 字符串 / 结构体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指针 / const / volatile</a:t>
            </a:r>
            <a:endParaRPr lang="zh-CN" sz="900"/>
          </a:p>
        </p:txBody>
      </p:sp>
      <p:sp>
        <p:nvSpPr>
          <p:cNvPr id="11" name="Text 11"/>
          <p:cNvSpPr txBox="1"/>
          <p:nvPr/>
        </p:nvSpPr>
        <p:spPr>
          <a:xfrm>
            <a:off x="3401568" y="1938528"/>
            <a:ext cx="2578608" cy="342900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2" name="Text 12"/>
          <p:cNvSpPr txBox="1"/>
          <p:nvPr/>
        </p:nvSpPr>
        <p:spPr>
          <a:xfrm>
            <a:off x="3602736" y="2121408"/>
            <a:ext cx="475488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1976A8"/>
                </a:solidFill>
                <a:latin typeface="Arial"/>
                <a:ea typeface="Microsoft YaHei"/>
              </a:rPr>
              <a:t>B</a:t>
            </a:r>
            <a:endParaRPr lang="zh-CN" sz="1100"/>
          </a:p>
        </p:txBody>
      </p:sp>
      <p:sp>
        <p:nvSpPr>
          <p:cNvPr id="13" name="Text 13"/>
          <p:cNvSpPr txBox="1"/>
          <p:nvPr/>
        </p:nvSpPr>
        <p:spPr>
          <a:xfrm>
            <a:off x="3602736" y="2468880"/>
            <a:ext cx="2176272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500" b="1" dirty="0">
                <a:solidFill>
                  <a:srgbClr val="1F2A30"/>
                </a:solidFill>
                <a:latin typeface="Arial"/>
                <a:ea typeface="Microsoft YaHei"/>
              </a:rPr>
              <a:t>数据结构</a:t>
            </a:r>
            <a:endParaRPr lang="zh-CN" sz="1500"/>
          </a:p>
        </p:txBody>
      </p:sp>
      <p:sp>
        <p:nvSpPr>
          <p:cNvPr id="14" name="Text 14"/>
          <p:cNvSpPr txBox="1"/>
          <p:nvPr/>
        </p:nvSpPr>
        <p:spPr>
          <a:xfrm>
            <a:off x="3602736" y="2871216"/>
            <a:ext cx="2176272" cy="23500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数组与结构体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栈 / 队列 / 环形缓冲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复杂度直觉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有限状态机</a:t>
            </a:r>
            <a:endParaRPr lang="zh-CN" sz="900"/>
          </a:p>
        </p:txBody>
      </p:sp>
      <p:sp>
        <p:nvSpPr>
          <p:cNvPr id="15" name="Text 15"/>
          <p:cNvSpPr txBox="1"/>
          <p:nvPr/>
        </p:nvSpPr>
        <p:spPr>
          <a:xfrm>
            <a:off x="6208776" y="1938528"/>
            <a:ext cx="2578608" cy="342900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6" name="Text 16"/>
          <p:cNvSpPr txBox="1"/>
          <p:nvPr/>
        </p:nvSpPr>
        <p:spPr>
          <a:xfrm>
            <a:off x="6409944" y="2121408"/>
            <a:ext cx="475488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27A67A"/>
                </a:solidFill>
                <a:latin typeface="Arial"/>
                <a:ea typeface="Microsoft YaHei"/>
              </a:rPr>
              <a:t>C</a:t>
            </a:r>
            <a:endParaRPr lang="zh-CN" sz="1100"/>
          </a:p>
        </p:txBody>
      </p:sp>
      <p:sp>
        <p:nvSpPr>
          <p:cNvPr id="17" name="Text 17"/>
          <p:cNvSpPr txBox="1"/>
          <p:nvPr/>
        </p:nvSpPr>
        <p:spPr>
          <a:xfrm>
            <a:off x="6409944" y="2468880"/>
            <a:ext cx="2176272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500" b="1" dirty="0">
                <a:solidFill>
                  <a:srgbClr val="1F2A30"/>
                </a:solidFill>
                <a:latin typeface="Arial"/>
                <a:ea typeface="Microsoft YaHei"/>
              </a:rPr>
              <a:t>计算机原理</a:t>
            </a:r>
            <a:endParaRPr lang="zh-CN" sz="1500"/>
          </a:p>
        </p:txBody>
      </p:sp>
      <p:sp>
        <p:nvSpPr>
          <p:cNvPr id="18" name="Text 18"/>
          <p:cNvSpPr txBox="1"/>
          <p:nvPr/>
        </p:nvSpPr>
        <p:spPr>
          <a:xfrm>
            <a:off x="6409944" y="2871216"/>
            <a:ext cx="2176272" cy="23500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二进制 / 补码 / 位操作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栈、静态区与堆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大小端 / 对齐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预处理、编译与链接</a:t>
            </a:r>
            <a:endParaRPr lang="zh-CN" sz="900"/>
          </a:p>
        </p:txBody>
      </p:sp>
      <p:sp>
        <p:nvSpPr>
          <p:cNvPr id="19" name="Text 19"/>
          <p:cNvSpPr txBox="1"/>
          <p:nvPr/>
        </p:nvSpPr>
        <p:spPr>
          <a:xfrm>
            <a:off x="9015984" y="1938528"/>
            <a:ext cx="2578608" cy="342900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0" name="Text 20"/>
          <p:cNvSpPr txBox="1"/>
          <p:nvPr/>
        </p:nvSpPr>
        <p:spPr>
          <a:xfrm>
            <a:off x="9217152" y="2121408"/>
            <a:ext cx="475488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F4B942"/>
                </a:solidFill>
                <a:latin typeface="Arial"/>
                <a:ea typeface="Microsoft YaHei"/>
              </a:rPr>
              <a:t>D</a:t>
            </a:r>
            <a:endParaRPr lang="zh-CN" sz="1100"/>
          </a:p>
        </p:txBody>
      </p:sp>
      <p:sp>
        <p:nvSpPr>
          <p:cNvPr id="21" name="Text 21"/>
          <p:cNvSpPr txBox="1"/>
          <p:nvPr/>
        </p:nvSpPr>
        <p:spPr>
          <a:xfrm>
            <a:off x="9217152" y="2468880"/>
            <a:ext cx="2176272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500" b="1" dirty="0">
                <a:solidFill>
                  <a:srgbClr val="1F2A30"/>
                </a:solidFill>
                <a:latin typeface="Arial"/>
                <a:ea typeface="Microsoft YaHei"/>
              </a:rPr>
              <a:t>阶段项目</a:t>
            </a:r>
            <a:endParaRPr lang="zh-CN" sz="1500"/>
          </a:p>
        </p:txBody>
      </p:sp>
      <p:sp>
        <p:nvSpPr>
          <p:cNvPr id="22" name="Text 22"/>
          <p:cNvSpPr txBox="1"/>
          <p:nvPr/>
        </p:nvSpPr>
        <p:spPr>
          <a:xfrm>
            <a:off x="9217152" y="2871216"/>
            <a:ext cx="2176272" cy="23500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定长环形缓冲区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命令解析器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start / stop 状态机</a:t>
            </a:r>
            <a:br/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边界与异常测试</a:t>
            </a:r>
            <a:endParaRPr lang="zh-CN" sz="900"/>
          </a:p>
        </p:txBody>
      </p:sp>
      <p:sp>
        <p:nvSpPr>
          <p:cNvPr id="23" name="Text 23"/>
          <p:cNvSpPr txBox="1"/>
          <p:nvPr/>
        </p:nvSpPr>
        <p:spPr>
          <a:xfrm>
            <a:off x="621792" y="571500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27A67A"/>
                </a:solidFill>
                <a:latin typeface="Arial"/>
                <a:ea typeface="Microsoft YaHei"/>
              </a:rPr>
              <a:t>验收：不复制现成代码完成环形缓冲；画出内存关系；解释 volatile 的使用场景。</a:t>
            </a:r>
            <a:endParaRPr lang="zh-CN" sz="1100"/>
          </a:p>
        </p:txBody>
      </p:sp>
      <p:sp>
        <p:nvSpPr>
          <p:cNvPr id="24" name="Text 24"/>
          <p:cNvSpPr txBox="1"/>
          <p:nvPr/>
        </p:nvSpPr>
        <p:spPr>
          <a:xfrm>
            <a:off x="594360" y="6519672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电控组学习路线图</a:t>
            </a:r>
            <a:endParaRPr lang="zh-CN" sz="700"/>
          </a:p>
        </p:txBody>
      </p:sp>
      <p:sp>
        <p:nvSpPr>
          <p:cNvPr id="25" name="Text 25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89959B"/>
                </a:solidFill>
                <a:latin typeface="Arial"/>
                <a:ea typeface="Microsoft YaHei"/>
              </a:rPr>
              <a:t>03</a:t>
            </a:r>
            <a:endParaRPr lang="zh-CN" sz="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8"/>
          </a:solidFill>
          <a:ln w="9000">
            <a:solidFill>
              <a:srgbClr val="F5F7F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Text 3"/>
          <p:cNvSpPr txBox="1"/>
          <p:nvPr/>
        </p:nvSpPr>
        <p:spPr>
          <a:xfrm>
            <a:off x="594360" y="320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FOUNDATION BRIDGE</a:t>
            </a:r>
            <a:endParaRPr lang="zh-CN" sz="900"/>
          </a:p>
        </p:txBody>
      </p:sp>
      <p:sp>
        <p:nvSpPr>
          <p:cNvPr id="4" name="Text 4"/>
          <p:cNvSpPr txBox="1"/>
          <p:nvPr/>
        </p:nvSpPr>
        <p:spPr>
          <a:xfrm>
            <a:off x="594360" y="64008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600" b="1" dirty="0">
                <a:solidFill>
                  <a:srgbClr val="1F2A30"/>
                </a:solidFill>
                <a:latin typeface="Arial"/>
                <a:ea typeface="Microsoft YaHei"/>
              </a:rPr>
              <a:t>模电、数电与计算机原理：让接口可靠</a:t>
            </a:r>
            <a:endParaRPr lang="zh-CN" sz="2600"/>
          </a:p>
        </p:txBody>
      </p:sp>
      <p:sp>
        <p:nvSpPr>
          <p:cNvPr id="5" name="Text 5"/>
          <p:cNvSpPr txBox="1"/>
          <p:nvPr/>
        </p:nvSpPr>
        <p:spPr>
          <a:xfrm>
            <a:off x="612648" y="1188720"/>
            <a:ext cx="10789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66767E"/>
                </a:solidFill>
                <a:latin typeface="Arial"/>
                <a:ea typeface="Microsoft YaHei"/>
              </a:rPr>
              <a:t>代码是否正确，往往要先从电源、电平、时序和数据路径判断。</a:t>
            </a:r>
            <a:endParaRPr lang="zh-CN" sz="1000"/>
          </a:p>
        </p:txBody>
      </p:sp>
      <p:sp>
        <p:nvSpPr>
          <p:cNvPr id="6" name="Shape 6"/>
          <p:cNvSpPr/>
          <p:nvPr/>
        </p:nvSpPr>
        <p:spPr>
          <a:xfrm>
            <a:off x="594360" y="1609344"/>
            <a:ext cx="594360" cy="54864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7" name="Text 7"/>
          <p:cNvSpPr txBox="1"/>
          <p:nvPr/>
        </p:nvSpPr>
        <p:spPr>
          <a:xfrm>
            <a:off x="594360" y="1938528"/>
            <a:ext cx="3502152" cy="3529584"/>
          </a:xfrm>
          <a:prstGeom prst="roundRect">
            <a:avLst/>
          </a:prstGeom>
          <a:solidFill>
            <a:srgbClr val="E9F4FA"/>
          </a:solidFill>
          <a:ln w="9000">
            <a:solidFill>
              <a:srgbClr val="C9E3EF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8" name="Text 8"/>
          <p:cNvSpPr txBox="1"/>
          <p:nvPr/>
        </p:nvSpPr>
        <p:spPr>
          <a:xfrm>
            <a:off x="841248" y="2194560"/>
            <a:ext cx="297180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1" dirty="0">
                <a:solidFill>
                  <a:srgbClr val="1976A8"/>
                </a:solidFill>
                <a:latin typeface="Arial"/>
                <a:ea typeface="Microsoft YaHei"/>
              </a:rPr>
              <a:t>数字电路</a:t>
            </a:r>
            <a:endParaRPr lang="zh-CN" sz="1800"/>
          </a:p>
        </p:txBody>
      </p:sp>
      <p:sp>
        <p:nvSpPr>
          <p:cNvPr id="9" name="Text 9"/>
          <p:cNvSpPr txBox="1"/>
          <p:nvPr/>
        </p:nvSpPr>
        <p:spPr>
          <a:xfrm>
            <a:off x="859536" y="2779776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高低电平 / 上拉下拉 / 开漏</a:t>
            </a:r>
            <a:endParaRPr lang="zh-CN" sz="1000"/>
          </a:p>
        </p:txBody>
      </p:sp>
      <p:sp>
        <p:nvSpPr>
          <p:cNvPr id="10" name="Text 10"/>
          <p:cNvSpPr txBox="1"/>
          <p:nvPr/>
        </p:nvSpPr>
        <p:spPr>
          <a:xfrm>
            <a:off x="859536" y="3310128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逻辑门 / 真值表 / 触发器</a:t>
            </a:r>
            <a:endParaRPr lang="zh-CN" sz="1000"/>
          </a:p>
        </p:txBody>
      </p:sp>
      <p:sp>
        <p:nvSpPr>
          <p:cNvPr id="11" name="Text 11"/>
          <p:cNvSpPr txBox="1"/>
          <p:nvPr/>
        </p:nvSpPr>
        <p:spPr>
          <a:xfrm>
            <a:off x="859536" y="3840480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消抖 / 时钟 / 建立保持时间</a:t>
            </a:r>
            <a:endParaRPr lang="zh-CN" sz="1000"/>
          </a:p>
        </p:txBody>
      </p:sp>
      <p:sp>
        <p:nvSpPr>
          <p:cNvPr id="12" name="Text 12"/>
          <p:cNvSpPr txBox="1"/>
          <p:nvPr/>
        </p:nvSpPr>
        <p:spPr>
          <a:xfrm>
            <a:off x="859536" y="4370831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UART / SPI / I²C 时序图</a:t>
            </a:r>
            <a:endParaRPr lang="zh-CN" sz="1000"/>
          </a:p>
        </p:txBody>
      </p:sp>
      <p:sp>
        <p:nvSpPr>
          <p:cNvPr id="13" name="Text 13"/>
          <p:cNvSpPr txBox="1"/>
          <p:nvPr/>
        </p:nvSpPr>
        <p:spPr>
          <a:xfrm>
            <a:off x="4343400" y="1938528"/>
            <a:ext cx="3502152" cy="3529584"/>
          </a:xfrm>
          <a:prstGeom prst="roundRect">
            <a:avLst/>
          </a:prstGeom>
          <a:solidFill>
            <a:srgbClr val="FFF0EC"/>
          </a:solidFill>
          <a:ln w="9000">
            <a:solidFill>
              <a:srgbClr val="F1D0C8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4" name="Text 14"/>
          <p:cNvSpPr txBox="1"/>
          <p:nvPr/>
        </p:nvSpPr>
        <p:spPr>
          <a:xfrm>
            <a:off x="4590288" y="2194560"/>
            <a:ext cx="297180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1" dirty="0">
                <a:solidFill>
                  <a:srgbClr val="E84A35"/>
                </a:solidFill>
                <a:latin typeface="Arial"/>
                <a:ea typeface="Microsoft YaHei"/>
              </a:rPr>
              <a:t>模拟电路</a:t>
            </a:r>
            <a:endParaRPr lang="zh-CN" sz="1800"/>
          </a:p>
        </p:txBody>
      </p:sp>
      <p:sp>
        <p:nvSpPr>
          <p:cNvPr id="15" name="Text 15"/>
          <p:cNvSpPr txBox="1"/>
          <p:nvPr/>
        </p:nvSpPr>
        <p:spPr>
          <a:xfrm>
            <a:off x="4608576" y="2779776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欧姆定律 / KCL / KVL / 分压</a:t>
            </a:r>
            <a:endParaRPr lang="zh-CN" sz="1000"/>
          </a:p>
        </p:txBody>
      </p:sp>
      <p:sp>
        <p:nvSpPr>
          <p:cNvPr id="16" name="Text 16"/>
          <p:cNvSpPr txBox="1"/>
          <p:nvPr/>
        </p:nvSpPr>
        <p:spPr>
          <a:xfrm>
            <a:off x="4608576" y="3310128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RC 滤波 / 运放 / 信号调理</a:t>
            </a:r>
            <a:endParaRPr lang="zh-CN" sz="1000"/>
          </a:p>
        </p:txBody>
      </p:sp>
      <p:sp>
        <p:nvSpPr>
          <p:cNvPr id="17" name="Text 17"/>
          <p:cNvSpPr txBox="1"/>
          <p:nvPr/>
        </p:nvSpPr>
        <p:spPr>
          <a:xfrm>
            <a:off x="4608576" y="3840480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ADC 量化 / 参考 / 采样时间</a:t>
            </a:r>
            <a:endParaRPr lang="zh-CN" sz="1000"/>
          </a:p>
        </p:txBody>
      </p:sp>
      <p:sp>
        <p:nvSpPr>
          <p:cNvPr id="18" name="Text 18"/>
          <p:cNvSpPr txBox="1"/>
          <p:nvPr/>
        </p:nvSpPr>
        <p:spPr>
          <a:xfrm>
            <a:off x="4608576" y="4370831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LDO / DC-DC / 去耦 / MOSFET</a:t>
            </a:r>
            <a:endParaRPr lang="zh-CN" sz="1000"/>
          </a:p>
        </p:txBody>
      </p:sp>
      <p:sp>
        <p:nvSpPr>
          <p:cNvPr id="19" name="Text 19"/>
          <p:cNvSpPr txBox="1"/>
          <p:nvPr/>
        </p:nvSpPr>
        <p:spPr>
          <a:xfrm>
            <a:off x="8092440" y="1938528"/>
            <a:ext cx="3502152" cy="3529584"/>
          </a:xfrm>
          <a:prstGeom prst="roundRect">
            <a:avLst/>
          </a:prstGeom>
          <a:solidFill>
            <a:srgbClr val="EAF8F3"/>
          </a:solidFill>
          <a:ln w="9000">
            <a:solidFill>
              <a:srgbClr val="CBE9DD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0" name="Text 20"/>
          <p:cNvSpPr txBox="1"/>
          <p:nvPr/>
        </p:nvSpPr>
        <p:spPr>
          <a:xfrm>
            <a:off x="8339327" y="2194560"/>
            <a:ext cx="297180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1" dirty="0">
                <a:solidFill>
                  <a:srgbClr val="27A67A"/>
                </a:solidFill>
                <a:latin typeface="Arial"/>
                <a:ea typeface="Microsoft YaHei"/>
              </a:rPr>
              <a:t>计算机原理</a:t>
            </a:r>
            <a:endParaRPr lang="zh-CN" sz="1800"/>
          </a:p>
        </p:txBody>
      </p:sp>
      <p:sp>
        <p:nvSpPr>
          <p:cNvPr id="21" name="Text 21"/>
          <p:cNvSpPr txBox="1"/>
          <p:nvPr/>
        </p:nvSpPr>
        <p:spPr>
          <a:xfrm>
            <a:off x="8357616" y="2779776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CPU / Flash / SRAM / 总线</a:t>
            </a:r>
            <a:endParaRPr lang="zh-CN" sz="1000"/>
          </a:p>
        </p:txBody>
      </p:sp>
      <p:sp>
        <p:nvSpPr>
          <p:cNvPr id="22" name="Text 22"/>
          <p:cNvSpPr txBox="1"/>
          <p:nvPr/>
        </p:nvSpPr>
        <p:spPr>
          <a:xfrm>
            <a:off x="8357616" y="3310128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存储器映射与寄存器</a:t>
            </a:r>
            <a:endParaRPr lang="zh-CN" sz="1000"/>
          </a:p>
        </p:txBody>
      </p:sp>
      <p:sp>
        <p:nvSpPr>
          <p:cNvPr id="23" name="Text 23"/>
          <p:cNvSpPr txBox="1"/>
          <p:nvPr/>
        </p:nvSpPr>
        <p:spPr>
          <a:xfrm>
            <a:off x="8357616" y="3840480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时钟树 / 复位 / 启动</a:t>
            </a:r>
            <a:endParaRPr lang="zh-CN" sz="1000"/>
          </a:p>
        </p:txBody>
      </p:sp>
      <p:sp>
        <p:nvSpPr>
          <p:cNvPr id="24" name="Text 24"/>
          <p:cNvSpPr txBox="1"/>
          <p:nvPr/>
        </p:nvSpPr>
        <p:spPr>
          <a:xfrm>
            <a:off x="8357616" y="4370831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轮询 / 中断 / DMA 取舍</a:t>
            </a:r>
            <a:endParaRPr lang="zh-CN" sz="1000"/>
          </a:p>
        </p:txBody>
      </p:sp>
      <p:sp>
        <p:nvSpPr>
          <p:cNvPr id="25" name="Text 25"/>
          <p:cNvSpPr txBox="1"/>
          <p:nvPr/>
        </p:nvSpPr>
        <p:spPr>
          <a:xfrm>
            <a:off x="685800" y="5779008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E84A35"/>
                </a:solidFill>
                <a:latin typeface="Arial"/>
                <a:ea typeface="Microsoft YaHei"/>
              </a:rPr>
              <a:t>安全底线：核对电压、电流、极性与共地；首次上电限流；运动部件先做输出限幅。</a:t>
            </a:r>
            <a:endParaRPr lang="zh-CN" sz="1100"/>
          </a:p>
        </p:txBody>
      </p:sp>
      <p:sp>
        <p:nvSpPr>
          <p:cNvPr id="26" name="Text 26"/>
          <p:cNvSpPr txBox="1"/>
          <p:nvPr/>
        </p:nvSpPr>
        <p:spPr>
          <a:xfrm>
            <a:off x="594360" y="6519672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电控组学习路线图</a:t>
            </a:r>
            <a:endParaRPr lang="zh-CN" sz="700"/>
          </a:p>
        </p:txBody>
      </p:sp>
      <p:sp>
        <p:nvSpPr>
          <p:cNvPr id="27" name="Text 27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89959B"/>
                </a:solidFill>
                <a:latin typeface="Arial"/>
                <a:ea typeface="Microsoft YaHei"/>
              </a:rPr>
              <a:t>04</a:t>
            </a:r>
            <a:endParaRPr lang="zh-CN" sz="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8"/>
          </a:solidFill>
          <a:ln w="9000">
            <a:solidFill>
              <a:srgbClr val="F5F7F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Text 3"/>
          <p:cNvSpPr txBox="1"/>
          <p:nvPr/>
        </p:nvSpPr>
        <p:spPr>
          <a:xfrm>
            <a:off x="594360" y="320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STAGE 02 · W5–8</a:t>
            </a:r>
            <a:endParaRPr lang="zh-CN" sz="900"/>
          </a:p>
        </p:txBody>
      </p:sp>
      <p:sp>
        <p:nvSpPr>
          <p:cNvPr id="4" name="Text 4"/>
          <p:cNvSpPr txBox="1"/>
          <p:nvPr/>
        </p:nvSpPr>
        <p:spPr>
          <a:xfrm>
            <a:off x="594360" y="64008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600" b="1" dirty="0">
                <a:solidFill>
                  <a:srgbClr val="1F2A30"/>
                </a:solidFill>
                <a:latin typeface="Arial"/>
                <a:ea typeface="Microsoft YaHei"/>
              </a:rPr>
              <a:t>STM32：让代码照进现实</a:t>
            </a:r>
            <a:endParaRPr lang="zh-CN" sz="2600"/>
          </a:p>
        </p:txBody>
      </p:sp>
      <p:sp>
        <p:nvSpPr>
          <p:cNvPr id="5" name="Text 5"/>
          <p:cNvSpPr txBox="1"/>
          <p:nvPr/>
        </p:nvSpPr>
        <p:spPr>
          <a:xfrm>
            <a:off x="612648" y="1188720"/>
            <a:ext cx="10789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66767E"/>
                </a:solidFill>
                <a:latin typeface="Arial"/>
                <a:ea typeface="Microsoft YaHei"/>
              </a:rPr>
              <a:t>每学一个外设，都要同时读数据手册、测物理信号、解释软件路径。</a:t>
            </a:r>
            <a:endParaRPr lang="zh-CN" sz="1000"/>
          </a:p>
        </p:txBody>
      </p:sp>
      <p:sp>
        <p:nvSpPr>
          <p:cNvPr id="6" name="Shape 6"/>
          <p:cNvSpPr/>
          <p:nvPr/>
        </p:nvSpPr>
        <p:spPr>
          <a:xfrm>
            <a:off x="594360" y="1609344"/>
            <a:ext cx="594360" cy="54864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7" name="Text 7"/>
          <p:cNvSpPr txBox="1"/>
          <p:nvPr/>
        </p:nvSpPr>
        <p:spPr>
          <a:xfrm>
            <a:off x="594360" y="1965960"/>
            <a:ext cx="3456432" cy="100584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8" name="Shape 8"/>
          <p:cNvSpPr/>
          <p:nvPr/>
        </p:nvSpPr>
        <p:spPr>
          <a:xfrm>
            <a:off x="594360" y="1965960"/>
            <a:ext cx="91440" cy="1005840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9" name="Text 9"/>
          <p:cNvSpPr txBox="1"/>
          <p:nvPr/>
        </p:nvSpPr>
        <p:spPr>
          <a:xfrm>
            <a:off x="868680" y="2148840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400" b="1" dirty="0">
                <a:solidFill>
                  <a:srgbClr val="1F2A30"/>
                </a:solidFill>
                <a:latin typeface="Arial"/>
                <a:ea typeface="Microsoft YaHei"/>
              </a:rPr>
              <a:t>GPIO / EXTI</a:t>
            </a:r>
            <a:endParaRPr lang="zh-CN" sz="1400"/>
          </a:p>
        </p:txBody>
      </p:sp>
      <p:sp>
        <p:nvSpPr>
          <p:cNvPr id="10" name="Text 10"/>
          <p:cNvSpPr txBox="1"/>
          <p:nvPr/>
        </p:nvSpPr>
        <p:spPr>
          <a:xfrm>
            <a:off x="868680" y="2505456"/>
            <a:ext cx="283464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按键、LED、限位</a:t>
            </a:r>
            <a:endParaRPr lang="zh-CN" sz="900"/>
          </a:p>
        </p:txBody>
      </p:sp>
      <p:sp>
        <p:nvSpPr>
          <p:cNvPr id="11" name="Text 11"/>
          <p:cNvSpPr txBox="1"/>
          <p:nvPr/>
        </p:nvSpPr>
        <p:spPr>
          <a:xfrm>
            <a:off x="4379976" y="1965960"/>
            <a:ext cx="3456432" cy="100584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2" name="Shape 12"/>
          <p:cNvSpPr/>
          <p:nvPr/>
        </p:nvSpPr>
        <p:spPr>
          <a:xfrm>
            <a:off x="4379976" y="1965960"/>
            <a:ext cx="91440" cy="1005840"/>
          </a:xfrm>
          <a:prstGeom prst="rect">
            <a:avLst/>
          </a:prstGeom>
          <a:solidFill>
            <a:srgbClr val="1976A8"/>
          </a:solidFill>
          <a:ln w="9000">
            <a:solidFill>
              <a:srgbClr val="1976A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13" name="Text 13"/>
          <p:cNvSpPr txBox="1"/>
          <p:nvPr/>
        </p:nvSpPr>
        <p:spPr>
          <a:xfrm>
            <a:off x="4654296" y="2148840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400" b="1" dirty="0">
                <a:solidFill>
                  <a:srgbClr val="1F2A30"/>
                </a:solidFill>
                <a:latin typeface="Arial"/>
                <a:ea typeface="Microsoft YaHei"/>
              </a:rPr>
              <a:t>TIMER / PWM</a:t>
            </a:r>
            <a:endParaRPr lang="zh-CN" sz="1400"/>
          </a:p>
        </p:txBody>
      </p:sp>
      <p:sp>
        <p:nvSpPr>
          <p:cNvPr id="14" name="Text 14"/>
          <p:cNvSpPr txBox="1"/>
          <p:nvPr/>
        </p:nvSpPr>
        <p:spPr>
          <a:xfrm>
            <a:off x="4654296" y="2505456"/>
            <a:ext cx="283464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周期任务、电机输出</a:t>
            </a:r>
            <a:endParaRPr lang="zh-CN" sz="900"/>
          </a:p>
        </p:txBody>
      </p:sp>
      <p:sp>
        <p:nvSpPr>
          <p:cNvPr id="15" name="Text 15"/>
          <p:cNvSpPr txBox="1"/>
          <p:nvPr/>
        </p:nvSpPr>
        <p:spPr>
          <a:xfrm>
            <a:off x="8165592" y="1965960"/>
            <a:ext cx="3456432" cy="100584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6" name="Shape 16"/>
          <p:cNvSpPr/>
          <p:nvPr/>
        </p:nvSpPr>
        <p:spPr>
          <a:xfrm>
            <a:off x="8165592" y="1965960"/>
            <a:ext cx="91440" cy="1005840"/>
          </a:xfrm>
          <a:prstGeom prst="rect">
            <a:avLst/>
          </a:prstGeom>
          <a:solidFill>
            <a:srgbClr val="27A67A"/>
          </a:solidFill>
          <a:ln w="9000">
            <a:solidFill>
              <a:srgbClr val="27A67A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17" name="Text 17"/>
          <p:cNvSpPr txBox="1"/>
          <p:nvPr/>
        </p:nvSpPr>
        <p:spPr>
          <a:xfrm>
            <a:off x="8439912" y="2148840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400" b="1" dirty="0">
                <a:solidFill>
                  <a:srgbClr val="1F2A30"/>
                </a:solidFill>
                <a:latin typeface="Arial"/>
                <a:ea typeface="Microsoft YaHei"/>
              </a:rPr>
              <a:t>ADC</a:t>
            </a:r>
            <a:endParaRPr lang="zh-CN" sz="1400"/>
          </a:p>
        </p:txBody>
      </p:sp>
      <p:sp>
        <p:nvSpPr>
          <p:cNvPr id="18" name="Text 18"/>
          <p:cNvSpPr txBox="1"/>
          <p:nvPr/>
        </p:nvSpPr>
        <p:spPr>
          <a:xfrm>
            <a:off x="8439912" y="2505456"/>
            <a:ext cx="283464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传感采样、滤波</a:t>
            </a:r>
            <a:endParaRPr lang="zh-CN" sz="900"/>
          </a:p>
        </p:txBody>
      </p:sp>
      <p:sp>
        <p:nvSpPr>
          <p:cNvPr id="19" name="Text 19"/>
          <p:cNvSpPr txBox="1"/>
          <p:nvPr/>
        </p:nvSpPr>
        <p:spPr>
          <a:xfrm>
            <a:off x="594360" y="3291839"/>
            <a:ext cx="3456432" cy="100584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0" name="Shape 20"/>
          <p:cNvSpPr/>
          <p:nvPr/>
        </p:nvSpPr>
        <p:spPr>
          <a:xfrm>
            <a:off x="594360" y="3291839"/>
            <a:ext cx="91440" cy="1005840"/>
          </a:xfrm>
          <a:prstGeom prst="rect">
            <a:avLst/>
          </a:prstGeom>
          <a:solidFill>
            <a:srgbClr val="F4B942"/>
          </a:solidFill>
          <a:ln w="9000">
            <a:solidFill>
              <a:srgbClr val="F4B942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21" name="Text 21"/>
          <p:cNvSpPr txBox="1"/>
          <p:nvPr/>
        </p:nvSpPr>
        <p:spPr>
          <a:xfrm>
            <a:off x="868680" y="3474720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400" b="1" dirty="0">
                <a:solidFill>
                  <a:srgbClr val="1F2A30"/>
                </a:solidFill>
                <a:latin typeface="Arial"/>
                <a:ea typeface="Microsoft YaHei"/>
              </a:rPr>
              <a:t>UART</a:t>
            </a:r>
            <a:endParaRPr lang="zh-CN" sz="1400"/>
          </a:p>
        </p:txBody>
      </p:sp>
      <p:sp>
        <p:nvSpPr>
          <p:cNvPr id="22" name="Text 22"/>
          <p:cNvSpPr txBox="1"/>
          <p:nvPr/>
        </p:nvSpPr>
        <p:spPr>
          <a:xfrm>
            <a:off x="868680" y="3831335"/>
            <a:ext cx="283464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命令与日志</a:t>
            </a:r>
            <a:endParaRPr lang="zh-CN" sz="900"/>
          </a:p>
        </p:txBody>
      </p:sp>
      <p:sp>
        <p:nvSpPr>
          <p:cNvPr id="23" name="Text 23"/>
          <p:cNvSpPr txBox="1"/>
          <p:nvPr/>
        </p:nvSpPr>
        <p:spPr>
          <a:xfrm>
            <a:off x="4379976" y="3291839"/>
            <a:ext cx="3456432" cy="100584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4" name="Shape 24"/>
          <p:cNvSpPr/>
          <p:nvPr/>
        </p:nvSpPr>
        <p:spPr>
          <a:xfrm>
            <a:off x="4379976" y="3291839"/>
            <a:ext cx="91440" cy="1005840"/>
          </a:xfrm>
          <a:prstGeom prst="rect">
            <a:avLst/>
          </a:prstGeom>
          <a:solidFill>
            <a:srgbClr val="7B61A8"/>
          </a:solidFill>
          <a:ln w="9000">
            <a:solidFill>
              <a:srgbClr val="7B61A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25" name="Text 25"/>
          <p:cNvSpPr txBox="1"/>
          <p:nvPr/>
        </p:nvSpPr>
        <p:spPr>
          <a:xfrm>
            <a:off x="4654296" y="3474720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400" b="1" dirty="0">
                <a:solidFill>
                  <a:srgbClr val="1F2A30"/>
                </a:solidFill>
                <a:latin typeface="Arial"/>
                <a:ea typeface="Microsoft YaHei"/>
              </a:rPr>
              <a:t>I²C / SPI</a:t>
            </a:r>
            <a:endParaRPr lang="zh-CN" sz="1400"/>
          </a:p>
        </p:txBody>
      </p:sp>
      <p:sp>
        <p:nvSpPr>
          <p:cNvPr id="26" name="Text 26"/>
          <p:cNvSpPr txBox="1"/>
          <p:nvPr/>
        </p:nvSpPr>
        <p:spPr>
          <a:xfrm>
            <a:off x="4654296" y="3831335"/>
            <a:ext cx="283464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传感器与芯片</a:t>
            </a:r>
            <a:endParaRPr lang="zh-CN" sz="900"/>
          </a:p>
        </p:txBody>
      </p:sp>
      <p:sp>
        <p:nvSpPr>
          <p:cNvPr id="27" name="Text 27"/>
          <p:cNvSpPr txBox="1"/>
          <p:nvPr/>
        </p:nvSpPr>
        <p:spPr>
          <a:xfrm>
            <a:off x="8165592" y="3291839"/>
            <a:ext cx="3456432" cy="100584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8" name="Shape 28"/>
          <p:cNvSpPr/>
          <p:nvPr/>
        </p:nvSpPr>
        <p:spPr>
          <a:xfrm>
            <a:off x="8165592" y="3291839"/>
            <a:ext cx="91440" cy="1005840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29" name="Text 29"/>
          <p:cNvSpPr txBox="1"/>
          <p:nvPr/>
        </p:nvSpPr>
        <p:spPr>
          <a:xfrm>
            <a:off x="8439912" y="3474720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400" b="1" dirty="0">
                <a:solidFill>
                  <a:srgbClr val="1F2A30"/>
                </a:solidFill>
                <a:latin typeface="Arial"/>
                <a:ea typeface="Microsoft YaHei"/>
              </a:rPr>
              <a:t>CAN</a:t>
            </a:r>
            <a:endParaRPr lang="zh-CN" sz="1400"/>
          </a:p>
        </p:txBody>
      </p:sp>
      <p:sp>
        <p:nvSpPr>
          <p:cNvPr id="30" name="Text 30"/>
          <p:cNvSpPr txBox="1"/>
          <p:nvPr/>
        </p:nvSpPr>
        <p:spPr>
          <a:xfrm>
            <a:off x="8439912" y="3831335"/>
            <a:ext cx="283464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机器人设备总线</a:t>
            </a:r>
            <a:endParaRPr lang="zh-CN" sz="900"/>
          </a:p>
        </p:txBody>
      </p:sp>
      <p:sp>
        <p:nvSpPr>
          <p:cNvPr id="31" name="Text 31"/>
          <p:cNvSpPr txBox="1"/>
          <p:nvPr/>
        </p:nvSpPr>
        <p:spPr>
          <a:xfrm>
            <a:off x="594360" y="4919472"/>
            <a:ext cx="11000232" cy="914400"/>
          </a:xfrm>
          <a:prstGeom prst="roundRect">
            <a:avLst/>
          </a:prstGeom>
          <a:solidFill>
            <a:srgbClr val="1F2A30"/>
          </a:solidFill>
          <a:ln w="9000">
            <a:solidFill>
              <a:srgbClr val="1F2A30"/>
            </a:solidFill>
          </a:ln>
        </p:spPr>
        <p:txBody>
          <a:bodyPr wrap="square" rtlCol="0" anchor="ctr" lIns="109728" tIns="109728" rIns="109728" bIns="109728"/>
          <a:lstStyle/>
          <a:p>
            <a:pPr algn="ctr" marL="0" indent="0">
              <a:buNone/>
            </a:pPr>
            <a:r>
              <a:rPr lang="zh-CN" sz="1300" b="1" dirty="0">
                <a:solidFill>
                  <a:srgbClr val="FFFFFF"/>
                </a:solidFill>
                <a:latin typeface="Arial"/>
                <a:ea typeface="Microsoft YaHei"/>
              </a:rPr>
              <a:t>阶段项目｜传感采集与 PWM 控制台</a:t>
            </a:r>
            <a:br/>
            <a:r>
              <a:rPr lang="zh-CN" sz="1300" b="1" dirty="0">
                <a:solidFill>
                  <a:srgbClr val="FFFFFF"/>
                </a:solidFill>
                <a:latin typeface="Arial"/>
                <a:ea typeface="Microsoft YaHei"/>
              </a:rPr>
              <a:t>按键/编码器 + 模拟量 + UART 命令 + PWM 输出 + 一类总线传感器</a:t>
            </a:r>
            <a:endParaRPr lang="zh-CN" sz="1300"/>
          </a:p>
        </p:txBody>
      </p:sp>
      <p:sp>
        <p:nvSpPr>
          <p:cNvPr id="32" name="Text 32"/>
          <p:cNvSpPr txBox="1"/>
          <p:nvPr/>
        </p:nvSpPr>
        <p:spPr>
          <a:xfrm>
            <a:off x="685800" y="5980176"/>
            <a:ext cx="1078992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000" b="1" dirty="0">
                <a:solidFill>
                  <a:srgbClr val="27A67A"/>
                </a:solidFill>
                <a:latin typeface="Arial"/>
                <a:ea typeface="Microsoft YaHei"/>
              </a:rPr>
              <a:t>验收：至少 4 类外设；波形或时序证据；能按供电→时钟→引脚→配置→流程排障。</a:t>
            </a:r>
            <a:endParaRPr lang="zh-CN" sz="1000"/>
          </a:p>
        </p:txBody>
      </p:sp>
      <p:sp>
        <p:nvSpPr>
          <p:cNvPr id="33" name="Text 33"/>
          <p:cNvSpPr txBox="1"/>
          <p:nvPr/>
        </p:nvSpPr>
        <p:spPr>
          <a:xfrm>
            <a:off x="594360" y="6519672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电控组学习路线图</a:t>
            </a:r>
            <a:endParaRPr lang="zh-CN" sz="700"/>
          </a:p>
        </p:txBody>
      </p:sp>
      <p:sp>
        <p:nvSpPr>
          <p:cNvPr id="34" name="Text 34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89959B"/>
                </a:solidFill>
                <a:latin typeface="Arial"/>
                <a:ea typeface="Microsoft YaHei"/>
              </a:rPr>
              <a:t>05</a:t>
            </a:r>
            <a:endParaRPr lang="zh-CN" sz="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8"/>
          </a:solidFill>
          <a:ln w="9000">
            <a:solidFill>
              <a:srgbClr val="F5F7F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Text 3"/>
          <p:cNvSpPr txBox="1"/>
          <p:nvPr/>
        </p:nvSpPr>
        <p:spPr>
          <a:xfrm>
            <a:off x="594360" y="320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STAGE 03 · W9–11</a:t>
            </a:r>
            <a:endParaRPr lang="zh-CN" sz="900"/>
          </a:p>
        </p:txBody>
      </p:sp>
      <p:sp>
        <p:nvSpPr>
          <p:cNvPr id="4" name="Text 4"/>
          <p:cNvSpPr txBox="1"/>
          <p:nvPr/>
        </p:nvSpPr>
        <p:spPr>
          <a:xfrm>
            <a:off x="594360" y="64008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600" b="1" dirty="0">
                <a:solidFill>
                  <a:srgbClr val="1F2A30"/>
                </a:solidFill>
                <a:latin typeface="Arial"/>
                <a:ea typeface="Microsoft YaHei"/>
              </a:rPr>
              <a:t>HAL：从“能跑”到“能复用”</a:t>
            </a:r>
            <a:endParaRPr lang="zh-CN" sz="2600"/>
          </a:p>
        </p:txBody>
      </p:sp>
      <p:sp>
        <p:nvSpPr>
          <p:cNvPr id="5" name="Text 5"/>
          <p:cNvSpPr txBox="1"/>
          <p:nvPr/>
        </p:nvSpPr>
        <p:spPr>
          <a:xfrm>
            <a:off x="612648" y="1188720"/>
            <a:ext cx="10789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66767E"/>
                </a:solidFill>
                <a:latin typeface="Arial"/>
                <a:ea typeface="Microsoft YaHei"/>
              </a:rPr>
              <a:t>接轨战队代码体系的关键，是清晰边界、非阻塞流程和可诊断性。</a:t>
            </a:r>
            <a:endParaRPr lang="zh-CN" sz="1000"/>
          </a:p>
        </p:txBody>
      </p:sp>
      <p:sp>
        <p:nvSpPr>
          <p:cNvPr id="6" name="Shape 6"/>
          <p:cNvSpPr/>
          <p:nvPr/>
        </p:nvSpPr>
        <p:spPr>
          <a:xfrm>
            <a:off x="594360" y="1609344"/>
            <a:ext cx="594360" cy="54864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7" name="Text 7"/>
          <p:cNvSpPr txBox="1"/>
          <p:nvPr/>
        </p:nvSpPr>
        <p:spPr>
          <a:xfrm>
            <a:off x="685800" y="1993392"/>
            <a:ext cx="4937760" cy="548640"/>
          </a:xfrm>
          <a:prstGeom prst="round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 wrap="square" rtlCol="0" anchor="ctr" lIns="36576" tIns="36576" rIns="36576" bIns="36576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FFFFFF"/>
                </a:solidFill>
                <a:latin typeface="Arial"/>
                <a:ea typeface="Microsoft YaHei"/>
              </a:rPr>
              <a:t>APP   模式 / 任务 / 目标</a:t>
            </a:r>
            <a:endParaRPr lang="zh-CN" sz="1100"/>
          </a:p>
        </p:txBody>
      </p:sp>
      <p:sp>
        <p:nvSpPr>
          <p:cNvPr id="8" name="Text 8"/>
          <p:cNvSpPr txBox="1"/>
          <p:nvPr/>
        </p:nvSpPr>
        <p:spPr>
          <a:xfrm>
            <a:off x="978408" y="2743200"/>
            <a:ext cx="4352544" cy="548640"/>
          </a:xfrm>
          <a:prstGeom prst="roundRect">
            <a:avLst/>
          </a:prstGeom>
          <a:solidFill>
            <a:srgbClr val="F4B942"/>
          </a:solidFill>
          <a:ln w="9000">
            <a:solidFill>
              <a:srgbClr val="F4B942"/>
            </a:solidFill>
          </a:ln>
        </p:spPr>
        <p:txBody>
          <a:bodyPr wrap="square" rtlCol="0" anchor="ctr" lIns="36576" tIns="36576" rIns="36576" bIns="36576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FFFFFF"/>
                </a:solidFill>
                <a:latin typeface="Arial"/>
                <a:ea typeface="Microsoft YaHei"/>
              </a:rPr>
              <a:t>SERVICE   状态机 / 控制 / 协议</a:t>
            </a:r>
            <a:endParaRPr lang="zh-CN" sz="1100"/>
          </a:p>
        </p:txBody>
      </p:sp>
      <p:sp>
        <p:nvSpPr>
          <p:cNvPr id="9" name="Text 9"/>
          <p:cNvSpPr txBox="1"/>
          <p:nvPr/>
        </p:nvSpPr>
        <p:spPr>
          <a:xfrm>
            <a:off x="1271016" y="3493008"/>
            <a:ext cx="3767328" cy="548640"/>
          </a:xfrm>
          <a:prstGeom prst="roundRect">
            <a:avLst/>
          </a:prstGeom>
          <a:solidFill>
            <a:srgbClr val="27A67A"/>
          </a:solidFill>
          <a:ln w="9000">
            <a:solidFill>
              <a:srgbClr val="27A67A"/>
            </a:solidFill>
          </a:ln>
        </p:spPr>
        <p:txBody>
          <a:bodyPr wrap="square" rtlCol="0" anchor="ctr" lIns="36576" tIns="36576" rIns="36576" bIns="36576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FFFFFF"/>
                </a:solidFill>
                <a:latin typeface="Arial"/>
                <a:ea typeface="Microsoft YaHei"/>
              </a:rPr>
              <a:t>DRIVER   sensor_read / motor_set</a:t>
            </a:r>
            <a:endParaRPr lang="zh-CN" sz="1100"/>
          </a:p>
        </p:txBody>
      </p:sp>
      <p:sp>
        <p:nvSpPr>
          <p:cNvPr id="10" name="Text 10"/>
          <p:cNvSpPr txBox="1"/>
          <p:nvPr/>
        </p:nvSpPr>
        <p:spPr>
          <a:xfrm>
            <a:off x="1563624" y="4242816"/>
            <a:ext cx="3182112" cy="548640"/>
          </a:xfrm>
          <a:prstGeom prst="roundRect">
            <a:avLst/>
          </a:prstGeom>
          <a:solidFill>
            <a:srgbClr val="1976A8"/>
          </a:solidFill>
          <a:ln w="9000">
            <a:solidFill>
              <a:srgbClr val="1976A8"/>
            </a:solidFill>
          </a:ln>
        </p:spPr>
        <p:txBody>
          <a:bodyPr wrap="square" rtlCol="0" anchor="ctr" lIns="36576" tIns="36576" rIns="36576" bIns="36576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FFFFFF"/>
                </a:solidFill>
                <a:latin typeface="Arial"/>
                <a:ea typeface="Microsoft YaHei"/>
              </a:rPr>
              <a:t>BSP + HAL   GPIO / DMA / CAN / UART</a:t>
            </a:r>
            <a:endParaRPr lang="zh-CN" sz="1100"/>
          </a:p>
        </p:txBody>
      </p:sp>
      <p:sp>
        <p:nvSpPr>
          <p:cNvPr id="11" name="Text 11"/>
          <p:cNvSpPr txBox="1"/>
          <p:nvPr/>
        </p:nvSpPr>
        <p:spPr>
          <a:xfrm>
            <a:off x="6263640" y="1975104"/>
            <a:ext cx="5257800" cy="320040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2" name="Text 12"/>
          <p:cNvSpPr txBox="1"/>
          <p:nvPr/>
        </p:nvSpPr>
        <p:spPr>
          <a:xfrm>
            <a:off x="6565392" y="2231136"/>
            <a:ext cx="105156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E84A35"/>
                </a:solidFill>
                <a:latin typeface="Arial"/>
                <a:ea typeface="Microsoft YaHei"/>
              </a:rPr>
              <a:t>CubeMX</a:t>
            </a:r>
            <a:endParaRPr lang="zh-CN" sz="1100"/>
          </a:p>
        </p:txBody>
      </p:sp>
      <p:sp>
        <p:nvSpPr>
          <p:cNvPr id="13" name="Text 13"/>
          <p:cNvSpPr txBox="1"/>
          <p:nvPr/>
        </p:nvSpPr>
        <p:spPr>
          <a:xfrm>
            <a:off x="7635240" y="2231136"/>
            <a:ext cx="356616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引脚、时钟、DMA、NVIC</a:t>
            </a:r>
            <a:endParaRPr lang="zh-CN" sz="1000"/>
          </a:p>
        </p:txBody>
      </p:sp>
      <p:sp>
        <p:nvSpPr>
          <p:cNvPr id="14" name="Text 14"/>
          <p:cNvSpPr txBox="1"/>
          <p:nvPr/>
        </p:nvSpPr>
        <p:spPr>
          <a:xfrm>
            <a:off x="6565392" y="2889504"/>
            <a:ext cx="105156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1976A8"/>
                </a:solidFill>
                <a:latin typeface="Arial"/>
                <a:ea typeface="Microsoft YaHei"/>
              </a:rPr>
              <a:t>非阻塞</a:t>
            </a:r>
            <a:endParaRPr lang="zh-CN" sz="1100"/>
          </a:p>
        </p:txBody>
      </p:sp>
      <p:sp>
        <p:nvSpPr>
          <p:cNvPr id="15" name="Text 15"/>
          <p:cNvSpPr txBox="1"/>
          <p:nvPr/>
        </p:nvSpPr>
        <p:spPr>
          <a:xfrm>
            <a:off x="7635240" y="2889504"/>
            <a:ext cx="356616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回调、状态机、时间戳</a:t>
            </a:r>
            <a:endParaRPr lang="zh-CN" sz="1000"/>
          </a:p>
        </p:txBody>
      </p:sp>
      <p:sp>
        <p:nvSpPr>
          <p:cNvPr id="16" name="Text 16"/>
          <p:cNvSpPr txBox="1"/>
          <p:nvPr/>
        </p:nvSpPr>
        <p:spPr>
          <a:xfrm>
            <a:off x="6565392" y="3547872"/>
            <a:ext cx="105156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1976A8"/>
                </a:solidFill>
                <a:latin typeface="Arial"/>
                <a:ea typeface="Microsoft YaHei"/>
              </a:rPr>
              <a:t>可诊断</a:t>
            </a:r>
            <a:endParaRPr lang="zh-CN" sz="1100"/>
          </a:p>
        </p:txBody>
      </p:sp>
      <p:sp>
        <p:nvSpPr>
          <p:cNvPr id="17" name="Text 17"/>
          <p:cNvSpPr txBox="1"/>
          <p:nvPr/>
        </p:nvSpPr>
        <p:spPr>
          <a:xfrm>
            <a:off x="7635240" y="3547872"/>
            <a:ext cx="356616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错误码、断言、日志、HardFault</a:t>
            </a:r>
            <a:endParaRPr lang="zh-CN" sz="1000"/>
          </a:p>
        </p:txBody>
      </p:sp>
      <p:sp>
        <p:nvSpPr>
          <p:cNvPr id="18" name="Text 18"/>
          <p:cNvSpPr txBox="1"/>
          <p:nvPr/>
        </p:nvSpPr>
        <p:spPr>
          <a:xfrm>
            <a:off x="6565392" y="4206240"/>
            <a:ext cx="105156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1976A8"/>
                </a:solidFill>
                <a:latin typeface="Arial"/>
                <a:ea typeface="Microsoft YaHei"/>
              </a:rPr>
              <a:t>可协作</a:t>
            </a:r>
            <a:endParaRPr lang="zh-CN" sz="1100"/>
          </a:p>
        </p:txBody>
      </p:sp>
      <p:sp>
        <p:nvSpPr>
          <p:cNvPr id="19" name="Text 19"/>
          <p:cNvSpPr txBox="1"/>
          <p:nvPr/>
        </p:nvSpPr>
        <p:spPr>
          <a:xfrm>
            <a:off x="7635240" y="4206240"/>
            <a:ext cx="356616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Git、README、接线表、接口说明</a:t>
            </a:r>
            <a:endParaRPr lang="zh-CN" sz="1000"/>
          </a:p>
        </p:txBody>
      </p:sp>
      <p:sp>
        <p:nvSpPr>
          <p:cNvPr id="20" name="Text 20"/>
          <p:cNvSpPr txBox="1"/>
          <p:nvPr/>
        </p:nvSpPr>
        <p:spPr>
          <a:xfrm>
            <a:off x="685800" y="5596128"/>
            <a:ext cx="10835640" cy="53035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1F2A30"/>
                </a:solidFill>
                <a:latin typeface="Arial"/>
                <a:ea typeface="Microsoft YaHei"/>
              </a:rPr>
              <a:t>交付：UART DMA + 传感器驱动 + 执行器驱动 + 应用示例</a:t>
            </a:r>
            <a:br/>
            <a:r>
              <a:rPr lang="zh-CN" sz="1100" b="1" dirty="0">
                <a:solidFill>
                  <a:srgbClr val="1F2A30"/>
                </a:solidFill>
                <a:latin typeface="Arial"/>
                <a:ea typeface="Microsoft YaHei"/>
              </a:rPr>
              <a:t>另一名成员只看 README 即可复现，才算真正完成。</a:t>
            </a:r>
            <a:endParaRPr lang="zh-CN" sz="1100"/>
          </a:p>
        </p:txBody>
      </p:sp>
      <p:sp>
        <p:nvSpPr>
          <p:cNvPr id="21" name="Text 21"/>
          <p:cNvSpPr txBox="1"/>
          <p:nvPr/>
        </p:nvSpPr>
        <p:spPr>
          <a:xfrm>
            <a:off x="594360" y="6519672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电控组学习路线图</a:t>
            </a:r>
            <a:endParaRPr lang="zh-CN" sz="700"/>
          </a:p>
        </p:txBody>
      </p:sp>
      <p:sp>
        <p:nvSpPr>
          <p:cNvPr id="22" name="Text 22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89959B"/>
                </a:solidFill>
                <a:latin typeface="Arial"/>
                <a:ea typeface="Microsoft YaHei"/>
              </a:rPr>
              <a:t>06</a:t>
            </a:r>
            <a:endParaRPr lang="zh-CN" sz="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8"/>
          </a:solidFill>
          <a:ln w="9000">
            <a:solidFill>
              <a:srgbClr val="F5F7F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Text 3"/>
          <p:cNvSpPr txBox="1"/>
          <p:nvPr/>
        </p:nvSpPr>
        <p:spPr>
          <a:xfrm>
            <a:off x="594360" y="320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STAGE 04 · W12–16</a:t>
            </a:r>
            <a:endParaRPr lang="zh-CN" sz="900"/>
          </a:p>
        </p:txBody>
      </p:sp>
      <p:sp>
        <p:nvSpPr>
          <p:cNvPr id="4" name="Text 4"/>
          <p:cNvSpPr txBox="1"/>
          <p:nvPr/>
        </p:nvSpPr>
        <p:spPr>
          <a:xfrm>
            <a:off x="594360" y="64008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600" b="1" dirty="0">
                <a:solidFill>
                  <a:srgbClr val="1F2A30"/>
                </a:solidFill>
                <a:latin typeface="Arial"/>
                <a:ea typeface="Microsoft YaHei"/>
              </a:rPr>
              <a:t>数学与自动控制：给调参建立坐标系</a:t>
            </a:r>
            <a:endParaRPr lang="zh-CN" sz="2600"/>
          </a:p>
        </p:txBody>
      </p:sp>
      <p:sp>
        <p:nvSpPr>
          <p:cNvPr id="5" name="Text 5"/>
          <p:cNvSpPr txBox="1"/>
          <p:nvPr/>
        </p:nvSpPr>
        <p:spPr>
          <a:xfrm>
            <a:off x="612648" y="1188720"/>
            <a:ext cx="10789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66767E"/>
                </a:solidFill>
                <a:latin typeface="Arial"/>
                <a:ea typeface="Microsoft YaHei"/>
              </a:rPr>
              <a:t>不追求脱离项目的推导，先建立能解释电机闭环的概念骨架。</a:t>
            </a:r>
            <a:endParaRPr lang="zh-CN" sz="1000"/>
          </a:p>
        </p:txBody>
      </p:sp>
      <p:sp>
        <p:nvSpPr>
          <p:cNvPr id="6" name="Shape 6"/>
          <p:cNvSpPr/>
          <p:nvPr/>
        </p:nvSpPr>
        <p:spPr>
          <a:xfrm>
            <a:off x="594360" y="1609344"/>
            <a:ext cx="594360" cy="54864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7" name="Text 7"/>
          <p:cNvSpPr txBox="1"/>
          <p:nvPr/>
        </p:nvSpPr>
        <p:spPr>
          <a:xfrm>
            <a:off x="594360" y="1965960"/>
            <a:ext cx="3429000" cy="352044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8" name="Text 8"/>
          <p:cNvSpPr txBox="1"/>
          <p:nvPr/>
        </p:nvSpPr>
        <p:spPr>
          <a:xfrm>
            <a:off x="859536" y="2240280"/>
            <a:ext cx="28346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1" dirty="0">
                <a:solidFill>
                  <a:srgbClr val="7B61A8"/>
                </a:solidFill>
                <a:latin typeface="Arial"/>
                <a:ea typeface="Microsoft YaHei"/>
              </a:rPr>
              <a:t>线性代数</a:t>
            </a:r>
            <a:endParaRPr lang="zh-CN" sz="1800"/>
          </a:p>
        </p:txBody>
      </p:sp>
      <p:sp>
        <p:nvSpPr>
          <p:cNvPr id="9" name="Text 9"/>
          <p:cNvSpPr txBox="1"/>
          <p:nvPr/>
        </p:nvSpPr>
        <p:spPr>
          <a:xfrm>
            <a:off x="859536" y="2834640"/>
            <a:ext cx="2880360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向量：位置、速度、姿态</a:t>
            </a:r>
            <a:endParaRPr lang="zh-CN" sz="1000"/>
          </a:p>
        </p:txBody>
      </p:sp>
      <p:sp>
        <p:nvSpPr>
          <p:cNvPr id="10" name="Text 10"/>
          <p:cNvSpPr txBox="1"/>
          <p:nvPr/>
        </p:nvSpPr>
        <p:spPr>
          <a:xfrm>
            <a:off x="859536" y="3355848"/>
            <a:ext cx="2880360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矩阵：坐标变换与耦合</a:t>
            </a:r>
            <a:endParaRPr lang="zh-CN" sz="1000"/>
          </a:p>
        </p:txBody>
      </p:sp>
      <p:sp>
        <p:nvSpPr>
          <p:cNvPr id="11" name="Text 11"/>
          <p:cNvSpPr txBox="1"/>
          <p:nvPr/>
        </p:nvSpPr>
        <p:spPr>
          <a:xfrm>
            <a:off x="859536" y="3877056"/>
            <a:ext cx="2880360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秩与可逆：信息是否足够</a:t>
            </a:r>
            <a:endParaRPr lang="zh-CN" sz="1000"/>
          </a:p>
        </p:txBody>
      </p:sp>
      <p:sp>
        <p:nvSpPr>
          <p:cNvPr id="12" name="Text 12"/>
          <p:cNvSpPr txBox="1"/>
          <p:nvPr/>
        </p:nvSpPr>
        <p:spPr>
          <a:xfrm>
            <a:off x="859536" y="4398264"/>
            <a:ext cx="2880360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特征值：自然动态与稳定趋势</a:t>
            </a:r>
            <a:endParaRPr lang="zh-CN" sz="1000"/>
          </a:p>
        </p:txBody>
      </p:sp>
      <p:sp>
        <p:nvSpPr>
          <p:cNvPr id="13" name="Text 13"/>
          <p:cNvSpPr txBox="1"/>
          <p:nvPr/>
        </p:nvSpPr>
        <p:spPr>
          <a:xfrm>
            <a:off x="4370832" y="1965960"/>
            <a:ext cx="3429000" cy="352044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4" name="Text 14"/>
          <p:cNvSpPr txBox="1"/>
          <p:nvPr/>
        </p:nvSpPr>
        <p:spPr>
          <a:xfrm>
            <a:off x="4636008" y="2240280"/>
            <a:ext cx="28346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1" dirty="0">
                <a:solidFill>
                  <a:srgbClr val="1976A8"/>
                </a:solidFill>
                <a:latin typeface="Arial"/>
                <a:ea typeface="Microsoft YaHei"/>
              </a:rPr>
              <a:t>自动控制原理</a:t>
            </a:r>
            <a:endParaRPr lang="zh-CN" sz="1800"/>
          </a:p>
        </p:txBody>
      </p:sp>
      <p:sp>
        <p:nvSpPr>
          <p:cNvPr id="15" name="Text 15"/>
          <p:cNvSpPr txBox="1"/>
          <p:nvPr/>
        </p:nvSpPr>
        <p:spPr>
          <a:xfrm>
            <a:off x="4636008" y="2834640"/>
            <a:ext cx="2880360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对象、执行器、传感器与反馈</a:t>
            </a:r>
            <a:endParaRPr lang="zh-CN" sz="1000"/>
          </a:p>
        </p:txBody>
      </p:sp>
      <p:sp>
        <p:nvSpPr>
          <p:cNvPr id="16" name="Text 16"/>
          <p:cNvSpPr txBox="1"/>
          <p:nvPr/>
        </p:nvSpPr>
        <p:spPr>
          <a:xfrm>
            <a:off x="4636008" y="3355848"/>
            <a:ext cx="2880360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传递函数、极点与零点</a:t>
            </a:r>
            <a:endParaRPr lang="zh-CN" sz="1000"/>
          </a:p>
        </p:txBody>
      </p:sp>
      <p:sp>
        <p:nvSpPr>
          <p:cNvPr id="17" name="Text 17"/>
          <p:cNvSpPr txBox="1"/>
          <p:nvPr/>
        </p:nvSpPr>
        <p:spPr>
          <a:xfrm>
            <a:off x="4636008" y="3877056"/>
            <a:ext cx="2880360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超调、调节时间、稳态误差</a:t>
            </a:r>
            <a:endParaRPr lang="zh-CN" sz="1000"/>
          </a:p>
        </p:txBody>
      </p:sp>
      <p:sp>
        <p:nvSpPr>
          <p:cNvPr id="18" name="Text 18"/>
          <p:cNvSpPr txBox="1"/>
          <p:nvPr/>
        </p:nvSpPr>
        <p:spPr>
          <a:xfrm>
            <a:off x="4636008" y="4398264"/>
            <a:ext cx="2880360" cy="329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1000" b="0" dirty="0">
                <a:solidFill>
                  <a:srgbClr val="34434D"/>
                </a:solidFill>
                <a:latin typeface="Arial"/>
                <a:ea typeface="Microsoft YaHei"/>
              </a:rPr>
              <a:t>采样、延时、带宽与噪声</a:t>
            </a:r>
            <a:endParaRPr lang="zh-CN" sz="1000"/>
          </a:p>
        </p:txBody>
      </p:sp>
      <p:sp>
        <p:nvSpPr>
          <p:cNvPr id="19" name="Text 19"/>
          <p:cNvSpPr txBox="1"/>
          <p:nvPr/>
        </p:nvSpPr>
        <p:spPr>
          <a:xfrm>
            <a:off x="8147304" y="1965960"/>
            <a:ext cx="3429000" cy="3520440"/>
          </a:xfrm>
          <a:prstGeom prst="roundRect">
            <a:avLst/>
          </a:prstGeom>
          <a:solidFill>
            <a:srgbClr val="1F2A30"/>
          </a:solidFill>
          <a:ln w="9000">
            <a:solidFill>
              <a:srgbClr val="1F2A30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0" name="Text 20"/>
          <p:cNvSpPr txBox="1"/>
          <p:nvPr/>
        </p:nvSpPr>
        <p:spPr>
          <a:xfrm>
            <a:off x="8412480" y="2240280"/>
            <a:ext cx="28346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1" dirty="0">
                <a:solidFill>
                  <a:srgbClr val="F4B942"/>
                </a:solidFill>
                <a:latin typeface="Arial"/>
                <a:ea typeface="Microsoft YaHei"/>
              </a:rPr>
              <a:t>闭环指标</a:t>
            </a:r>
            <a:endParaRPr lang="zh-CN" sz="1800"/>
          </a:p>
        </p:txBody>
      </p:sp>
      <p:sp>
        <p:nvSpPr>
          <p:cNvPr id="21" name="Text 21"/>
          <p:cNvSpPr txBox="1"/>
          <p:nvPr/>
        </p:nvSpPr>
        <p:spPr>
          <a:xfrm>
            <a:off x="8412480" y="2926080"/>
            <a:ext cx="2743200" cy="15727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900" b="1" dirty="0">
                <a:solidFill>
                  <a:srgbClr val="FFFFFF"/>
                </a:solidFill>
                <a:latin typeface="Arial"/>
                <a:ea typeface="Microsoft YaHei"/>
              </a:rPr>
              <a:t>快</a:t>
            </a:r>
            <a:br/>
            <a:r>
              <a:rPr lang="zh-CN" sz="1900" b="1" dirty="0">
                <a:solidFill>
                  <a:srgbClr val="FFFFFF"/>
                </a:solidFill>
                <a:latin typeface="Arial"/>
                <a:ea typeface="Microsoft YaHei"/>
              </a:rPr>
              <a:t>准</a:t>
            </a:r>
            <a:br/>
            <a:r>
              <a:rPr lang="zh-CN" sz="1900" b="1" dirty="0">
                <a:solidFill>
                  <a:srgbClr val="FFFFFF"/>
                </a:solidFill>
                <a:latin typeface="Arial"/>
                <a:ea typeface="Microsoft YaHei"/>
              </a:rPr>
              <a:t>稳</a:t>
            </a:r>
            <a:br/>
            <a:r>
              <a:rPr lang="zh-CN" sz="1900" b="1" dirty="0">
                <a:solidFill>
                  <a:srgbClr val="FFFFFF"/>
                </a:solidFill>
                <a:latin typeface="Arial"/>
                <a:ea typeface="Microsoft YaHei"/>
              </a:rPr>
              <a:t>抗扰</a:t>
            </a:r>
            <a:endParaRPr lang="zh-CN" sz="1900"/>
          </a:p>
        </p:txBody>
      </p:sp>
      <p:sp>
        <p:nvSpPr>
          <p:cNvPr id="22" name="Text 22"/>
          <p:cNvSpPr txBox="1"/>
          <p:nvPr/>
        </p:nvSpPr>
        <p:spPr>
          <a:xfrm>
            <a:off x="8412480" y="4709160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000" b="0" dirty="0">
                <a:solidFill>
                  <a:srgbClr val="AFC1C8"/>
                </a:solidFill>
                <a:latin typeface="Arial"/>
                <a:ea typeface="Microsoft YaHei"/>
              </a:rPr>
              <a:t>指标之间需要取舍</a:t>
            </a:r>
            <a:endParaRPr lang="zh-CN" sz="1000"/>
          </a:p>
        </p:txBody>
      </p:sp>
      <p:sp>
        <p:nvSpPr>
          <p:cNvPr id="23" name="Text 23"/>
          <p:cNvSpPr txBox="1"/>
          <p:nvPr/>
        </p:nvSpPr>
        <p:spPr>
          <a:xfrm>
            <a:off x="685800" y="5824728"/>
            <a:ext cx="10789920" cy="30175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27A67A"/>
                </a:solidFill>
                <a:latin typeface="Arial"/>
                <a:ea typeface="Microsoft YaHei"/>
              </a:rPr>
              <a:t>产出：闭环框图 + 状态与单位表 + 可测量的控制指标</a:t>
            </a:r>
            <a:endParaRPr lang="zh-CN" sz="1100"/>
          </a:p>
        </p:txBody>
      </p:sp>
      <p:sp>
        <p:nvSpPr>
          <p:cNvPr id="24" name="Text 24"/>
          <p:cNvSpPr txBox="1"/>
          <p:nvPr/>
        </p:nvSpPr>
        <p:spPr>
          <a:xfrm>
            <a:off x="594360" y="6519672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电控组学习路线图</a:t>
            </a:r>
            <a:endParaRPr lang="zh-CN" sz="700"/>
          </a:p>
        </p:txBody>
      </p:sp>
      <p:sp>
        <p:nvSpPr>
          <p:cNvPr id="25" name="Text 25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89959B"/>
                </a:solidFill>
                <a:latin typeface="Arial"/>
                <a:ea typeface="Microsoft YaHei"/>
              </a:rPr>
              <a:t>07</a:t>
            </a:r>
            <a:endParaRPr lang="zh-CN" sz="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8"/>
          </a:solidFill>
          <a:ln w="9000">
            <a:solidFill>
              <a:srgbClr val="F5F7F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Text 3"/>
          <p:cNvSpPr txBox="1"/>
          <p:nvPr/>
        </p:nvSpPr>
        <p:spPr>
          <a:xfrm>
            <a:off x="594360" y="320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PID WORKFLOW</a:t>
            </a:r>
            <a:endParaRPr lang="zh-CN" sz="900"/>
          </a:p>
        </p:txBody>
      </p:sp>
      <p:sp>
        <p:nvSpPr>
          <p:cNvPr id="4" name="Text 4"/>
          <p:cNvSpPr txBox="1"/>
          <p:nvPr/>
        </p:nvSpPr>
        <p:spPr>
          <a:xfrm>
            <a:off x="594360" y="64008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600" b="1" dirty="0">
                <a:solidFill>
                  <a:srgbClr val="1F2A30"/>
                </a:solidFill>
                <a:latin typeface="Arial"/>
                <a:ea typeface="Microsoft YaHei"/>
              </a:rPr>
              <a:t>PID：从曲线出发，而不是从手感出发</a:t>
            </a:r>
            <a:endParaRPr lang="zh-CN" sz="2600"/>
          </a:p>
        </p:txBody>
      </p:sp>
      <p:sp>
        <p:nvSpPr>
          <p:cNvPr id="5" name="Text 5"/>
          <p:cNvSpPr txBox="1"/>
          <p:nvPr/>
        </p:nvSpPr>
        <p:spPr>
          <a:xfrm>
            <a:off x="612648" y="1188720"/>
            <a:ext cx="10789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66767E"/>
                </a:solidFill>
                <a:latin typeface="Arial"/>
                <a:ea typeface="Microsoft YaHei"/>
              </a:rPr>
              <a:t>固定采样周期、统一单位、保留数据，是任何调参方法的前提。</a:t>
            </a:r>
            <a:endParaRPr lang="zh-CN" sz="1000"/>
          </a:p>
        </p:txBody>
      </p:sp>
      <p:sp>
        <p:nvSpPr>
          <p:cNvPr id="6" name="Shape 6"/>
          <p:cNvSpPr/>
          <p:nvPr/>
        </p:nvSpPr>
        <p:spPr>
          <a:xfrm>
            <a:off x="594360" y="1609344"/>
            <a:ext cx="594360" cy="54864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7" name="Text 7"/>
          <p:cNvSpPr txBox="1"/>
          <p:nvPr/>
        </p:nvSpPr>
        <p:spPr>
          <a:xfrm>
            <a:off x="594360" y="1993392"/>
            <a:ext cx="3456432" cy="1060704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8" name="Text 8"/>
          <p:cNvSpPr txBox="1"/>
          <p:nvPr/>
        </p:nvSpPr>
        <p:spPr>
          <a:xfrm>
            <a:off x="777240" y="2157984"/>
            <a:ext cx="530352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E84A35"/>
                </a:solidFill>
                <a:latin typeface="Arial"/>
                <a:ea typeface="Microsoft YaHei"/>
              </a:rPr>
              <a:t>01</a:t>
            </a:r>
            <a:endParaRPr lang="zh-CN" sz="1100"/>
          </a:p>
        </p:txBody>
      </p:sp>
      <p:sp>
        <p:nvSpPr>
          <p:cNvPr id="9" name="Text 9"/>
          <p:cNvSpPr txBox="1"/>
          <p:nvPr/>
        </p:nvSpPr>
        <p:spPr>
          <a:xfrm>
            <a:off x="1344168" y="2139696"/>
            <a:ext cx="2468880" cy="320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300" b="1" dirty="0">
                <a:solidFill>
                  <a:srgbClr val="1F2A30"/>
                </a:solidFill>
                <a:latin typeface="Arial"/>
                <a:ea typeface="Microsoft YaHei"/>
              </a:rPr>
              <a:t>确认方向与量纲</a:t>
            </a:r>
            <a:endParaRPr lang="zh-CN" sz="1300"/>
          </a:p>
        </p:txBody>
      </p:sp>
      <p:sp>
        <p:nvSpPr>
          <p:cNvPr id="10" name="Text 10"/>
          <p:cNvSpPr txBox="1"/>
          <p:nvPr/>
        </p:nvSpPr>
        <p:spPr>
          <a:xfrm>
            <a:off x="1344168" y="2523744"/>
            <a:ext cx="246888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目标、反馈、输出正负正确</a:t>
            </a:r>
            <a:endParaRPr lang="zh-CN" sz="900"/>
          </a:p>
        </p:txBody>
      </p:sp>
      <p:sp>
        <p:nvSpPr>
          <p:cNvPr id="11" name="Text 11"/>
          <p:cNvSpPr txBox="1"/>
          <p:nvPr/>
        </p:nvSpPr>
        <p:spPr>
          <a:xfrm>
            <a:off x="4379976" y="1993392"/>
            <a:ext cx="3456432" cy="1060704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2" name="Text 12"/>
          <p:cNvSpPr txBox="1"/>
          <p:nvPr/>
        </p:nvSpPr>
        <p:spPr>
          <a:xfrm>
            <a:off x="4562856" y="2157984"/>
            <a:ext cx="530352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1976A8"/>
                </a:solidFill>
                <a:latin typeface="Arial"/>
                <a:ea typeface="Microsoft YaHei"/>
              </a:rPr>
              <a:t>02</a:t>
            </a:r>
            <a:endParaRPr lang="zh-CN" sz="1100"/>
          </a:p>
        </p:txBody>
      </p:sp>
      <p:sp>
        <p:nvSpPr>
          <p:cNvPr id="13" name="Text 13"/>
          <p:cNvSpPr txBox="1"/>
          <p:nvPr/>
        </p:nvSpPr>
        <p:spPr>
          <a:xfrm>
            <a:off x="5129784" y="2139696"/>
            <a:ext cx="2468880" cy="320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300" b="1" dirty="0">
                <a:solidFill>
                  <a:srgbClr val="1F2A30"/>
                </a:solidFill>
                <a:latin typeface="Arial"/>
                <a:ea typeface="Microsoft YaHei"/>
              </a:rPr>
              <a:t>固定采样周期</a:t>
            </a:r>
            <a:endParaRPr lang="zh-CN" sz="1300"/>
          </a:p>
        </p:txBody>
      </p:sp>
      <p:sp>
        <p:nvSpPr>
          <p:cNvPr id="14" name="Text 14"/>
          <p:cNvSpPr txBox="1"/>
          <p:nvPr/>
        </p:nvSpPr>
        <p:spPr>
          <a:xfrm>
            <a:off x="5129784" y="2523744"/>
            <a:ext cx="246888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测量周期与抖动</a:t>
            </a:r>
            <a:endParaRPr lang="zh-CN" sz="900"/>
          </a:p>
        </p:txBody>
      </p:sp>
      <p:sp>
        <p:nvSpPr>
          <p:cNvPr id="15" name="Text 15"/>
          <p:cNvSpPr txBox="1"/>
          <p:nvPr/>
        </p:nvSpPr>
        <p:spPr>
          <a:xfrm>
            <a:off x="8165592" y="1993392"/>
            <a:ext cx="3456432" cy="1060704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6" name="Text 16"/>
          <p:cNvSpPr txBox="1"/>
          <p:nvPr/>
        </p:nvSpPr>
        <p:spPr>
          <a:xfrm>
            <a:off x="8348471" y="2157984"/>
            <a:ext cx="530352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27A67A"/>
                </a:solidFill>
                <a:latin typeface="Arial"/>
                <a:ea typeface="Microsoft YaHei"/>
              </a:rPr>
              <a:t>03</a:t>
            </a:r>
            <a:endParaRPr lang="zh-CN" sz="1100"/>
          </a:p>
        </p:txBody>
      </p:sp>
      <p:sp>
        <p:nvSpPr>
          <p:cNvPr id="17" name="Text 17"/>
          <p:cNvSpPr txBox="1"/>
          <p:nvPr/>
        </p:nvSpPr>
        <p:spPr>
          <a:xfrm>
            <a:off x="8915400" y="2139696"/>
            <a:ext cx="2468880" cy="320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300" b="1" dirty="0">
                <a:solidFill>
                  <a:srgbClr val="1F2A30"/>
                </a:solidFill>
                <a:latin typeface="Arial"/>
                <a:ea typeface="Microsoft YaHei"/>
              </a:rPr>
              <a:t>只开 P</a:t>
            </a:r>
            <a:endParaRPr lang="zh-CN" sz="1300"/>
          </a:p>
        </p:txBody>
      </p:sp>
      <p:sp>
        <p:nvSpPr>
          <p:cNvPr id="18" name="Text 18"/>
          <p:cNvSpPr txBox="1"/>
          <p:nvPr/>
        </p:nvSpPr>
        <p:spPr>
          <a:xfrm>
            <a:off x="8915400" y="2523744"/>
            <a:ext cx="246888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提高响应，观察振荡边界</a:t>
            </a:r>
            <a:endParaRPr lang="zh-CN" sz="900"/>
          </a:p>
        </p:txBody>
      </p:sp>
      <p:sp>
        <p:nvSpPr>
          <p:cNvPr id="19" name="Text 19"/>
          <p:cNvSpPr txBox="1"/>
          <p:nvPr/>
        </p:nvSpPr>
        <p:spPr>
          <a:xfrm>
            <a:off x="594360" y="3410712"/>
            <a:ext cx="3456432" cy="1060704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0" name="Text 20"/>
          <p:cNvSpPr txBox="1"/>
          <p:nvPr/>
        </p:nvSpPr>
        <p:spPr>
          <a:xfrm>
            <a:off x="777240" y="3575304"/>
            <a:ext cx="530352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F4B942"/>
                </a:solidFill>
                <a:latin typeface="Arial"/>
                <a:ea typeface="Microsoft YaHei"/>
              </a:rPr>
              <a:t>04</a:t>
            </a:r>
            <a:endParaRPr lang="zh-CN" sz="1100"/>
          </a:p>
        </p:txBody>
      </p:sp>
      <p:sp>
        <p:nvSpPr>
          <p:cNvPr id="21" name="Text 21"/>
          <p:cNvSpPr txBox="1"/>
          <p:nvPr/>
        </p:nvSpPr>
        <p:spPr>
          <a:xfrm>
            <a:off x="1344168" y="3557016"/>
            <a:ext cx="2468880" cy="320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300" b="1" dirty="0">
                <a:solidFill>
                  <a:srgbClr val="1F2A30"/>
                </a:solidFill>
                <a:latin typeface="Arial"/>
                <a:ea typeface="Microsoft YaHei"/>
              </a:rPr>
              <a:t>加入 D</a:t>
            </a:r>
            <a:endParaRPr lang="zh-CN" sz="1300"/>
          </a:p>
        </p:txBody>
      </p:sp>
      <p:sp>
        <p:nvSpPr>
          <p:cNvPr id="22" name="Text 22"/>
          <p:cNvSpPr txBox="1"/>
          <p:nvPr/>
        </p:nvSpPr>
        <p:spPr>
          <a:xfrm>
            <a:off x="1344168" y="3941064"/>
            <a:ext cx="246888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抑制变化，过滤高频噪声</a:t>
            </a:r>
            <a:endParaRPr lang="zh-CN" sz="900"/>
          </a:p>
        </p:txBody>
      </p:sp>
      <p:sp>
        <p:nvSpPr>
          <p:cNvPr id="23" name="Text 23"/>
          <p:cNvSpPr txBox="1"/>
          <p:nvPr/>
        </p:nvSpPr>
        <p:spPr>
          <a:xfrm>
            <a:off x="4379976" y="3410712"/>
            <a:ext cx="3456432" cy="1060704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4" name="Text 24"/>
          <p:cNvSpPr txBox="1"/>
          <p:nvPr/>
        </p:nvSpPr>
        <p:spPr>
          <a:xfrm>
            <a:off x="4562856" y="3575304"/>
            <a:ext cx="530352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7B61A8"/>
                </a:solidFill>
                <a:latin typeface="Arial"/>
                <a:ea typeface="Microsoft YaHei"/>
              </a:rPr>
              <a:t>05</a:t>
            </a:r>
            <a:endParaRPr lang="zh-CN" sz="1100"/>
          </a:p>
        </p:txBody>
      </p:sp>
      <p:sp>
        <p:nvSpPr>
          <p:cNvPr id="25" name="Text 25"/>
          <p:cNvSpPr txBox="1"/>
          <p:nvPr/>
        </p:nvSpPr>
        <p:spPr>
          <a:xfrm>
            <a:off x="5129784" y="3557016"/>
            <a:ext cx="2468880" cy="320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300" b="1" dirty="0">
                <a:solidFill>
                  <a:srgbClr val="1F2A30"/>
                </a:solidFill>
                <a:latin typeface="Arial"/>
                <a:ea typeface="Microsoft YaHei"/>
              </a:rPr>
              <a:t>最后加 I</a:t>
            </a:r>
            <a:endParaRPr lang="zh-CN" sz="1300"/>
          </a:p>
        </p:txBody>
      </p:sp>
      <p:sp>
        <p:nvSpPr>
          <p:cNvPr id="26" name="Text 26"/>
          <p:cNvSpPr txBox="1"/>
          <p:nvPr/>
        </p:nvSpPr>
        <p:spPr>
          <a:xfrm>
            <a:off x="5129784" y="3941064"/>
            <a:ext cx="246888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消除静差，处理积分饱和</a:t>
            </a:r>
            <a:endParaRPr lang="zh-CN" sz="900"/>
          </a:p>
        </p:txBody>
      </p:sp>
      <p:sp>
        <p:nvSpPr>
          <p:cNvPr id="27" name="Text 27"/>
          <p:cNvSpPr txBox="1"/>
          <p:nvPr/>
        </p:nvSpPr>
        <p:spPr>
          <a:xfrm>
            <a:off x="8165592" y="3410712"/>
            <a:ext cx="3456432" cy="1060704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8" name="Text 28"/>
          <p:cNvSpPr txBox="1"/>
          <p:nvPr/>
        </p:nvSpPr>
        <p:spPr>
          <a:xfrm>
            <a:off x="8348471" y="3575304"/>
            <a:ext cx="530352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E84A35"/>
                </a:solidFill>
                <a:latin typeface="Arial"/>
                <a:ea typeface="Microsoft YaHei"/>
              </a:rPr>
              <a:t>06</a:t>
            </a:r>
            <a:endParaRPr lang="zh-CN" sz="1100"/>
          </a:p>
        </p:txBody>
      </p:sp>
      <p:sp>
        <p:nvSpPr>
          <p:cNvPr id="29" name="Text 29"/>
          <p:cNvSpPr txBox="1"/>
          <p:nvPr/>
        </p:nvSpPr>
        <p:spPr>
          <a:xfrm>
            <a:off x="8915400" y="3557016"/>
            <a:ext cx="2468880" cy="320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300" b="1" dirty="0">
                <a:solidFill>
                  <a:srgbClr val="1F2A30"/>
                </a:solidFill>
                <a:latin typeface="Arial"/>
                <a:ea typeface="Microsoft YaHei"/>
              </a:rPr>
              <a:t>扰动与异常验证</a:t>
            </a:r>
            <a:endParaRPr lang="zh-CN" sz="1300"/>
          </a:p>
        </p:txBody>
      </p:sp>
      <p:sp>
        <p:nvSpPr>
          <p:cNvPr id="30" name="Text 30"/>
          <p:cNvSpPr txBox="1"/>
          <p:nvPr/>
        </p:nvSpPr>
        <p:spPr>
          <a:xfrm>
            <a:off x="8915400" y="3941064"/>
            <a:ext cx="246888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66767E"/>
                </a:solidFill>
                <a:latin typeface="Arial"/>
                <a:ea typeface="Microsoft YaHei"/>
              </a:rPr>
              <a:t>负载、堵转、断联、限幅</a:t>
            </a:r>
            <a:endParaRPr lang="zh-CN" sz="900"/>
          </a:p>
        </p:txBody>
      </p:sp>
      <p:sp>
        <p:nvSpPr>
          <p:cNvPr id="31" name="Text 31"/>
          <p:cNvSpPr txBox="1"/>
          <p:nvPr/>
        </p:nvSpPr>
        <p:spPr>
          <a:xfrm>
            <a:off x="594360" y="5120640"/>
            <a:ext cx="11000232" cy="804672"/>
          </a:xfrm>
          <a:prstGeom prst="roundRect">
            <a:avLst/>
          </a:prstGeom>
          <a:solidFill>
            <a:srgbClr val="1F2A30"/>
          </a:solidFill>
          <a:ln w="9000">
            <a:solidFill>
              <a:srgbClr val="1F2A30"/>
            </a:solidFill>
          </a:ln>
        </p:spPr>
        <p:txBody>
          <a:bodyPr wrap="square" rtlCol="0" anchor="ctr" lIns="73152" tIns="73152" rIns="73152" bIns="73152"/>
          <a:lstStyle/>
          <a:p>
            <a:pPr algn="ctr" marL="0" indent="0">
              <a:buNone/>
            </a:pPr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</a:rPr>
              <a:t>阶段项目｜单轴速度环 + 位置外环</a:t>
            </a:r>
            <a:br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</a:rPr>
              <a:t>必须包含输出限幅、抗积分饱和、曲线记录和异常安全状态</a:t>
            </a:r>
            <a:endParaRPr lang="zh-CN" sz="1200"/>
          </a:p>
        </p:txBody>
      </p:sp>
      <p:sp>
        <p:nvSpPr>
          <p:cNvPr id="32" name="Text 32"/>
          <p:cNvSpPr txBox="1"/>
          <p:nvPr/>
        </p:nvSpPr>
        <p:spPr>
          <a:xfrm>
            <a:off x="594360" y="6519672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电控组学习路线图</a:t>
            </a:r>
            <a:endParaRPr lang="zh-CN" sz="700"/>
          </a:p>
        </p:txBody>
      </p:sp>
      <p:sp>
        <p:nvSpPr>
          <p:cNvPr id="33" name="Text 33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89959B"/>
                </a:solidFill>
                <a:latin typeface="Arial"/>
                <a:ea typeface="Microsoft YaHei"/>
              </a:rPr>
              <a:t>08</a:t>
            </a:r>
            <a:endParaRPr lang="zh-CN" sz="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8"/>
          </a:solidFill>
          <a:ln w="9000">
            <a:solidFill>
              <a:srgbClr val="F5F7F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Text 3"/>
          <p:cNvSpPr txBox="1"/>
          <p:nvPr/>
        </p:nvSpPr>
        <p:spPr>
          <a:xfrm>
            <a:off x="594360" y="320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STAGE 05 · W17–19</a:t>
            </a:r>
            <a:endParaRPr lang="zh-CN" sz="900"/>
          </a:p>
        </p:txBody>
      </p:sp>
      <p:sp>
        <p:nvSpPr>
          <p:cNvPr id="4" name="Text 4"/>
          <p:cNvSpPr txBox="1"/>
          <p:nvPr/>
        </p:nvSpPr>
        <p:spPr>
          <a:xfrm>
            <a:off x="594360" y="64008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600" b="1" dirty="0">
                <a:solidFill>
                  <a:srgbClr val="1F2A30"/>
                </a:solidFill>
                <a:latin typeface="Arial"/>
                <a:ea typeface="Microsoft YaHei"/>
              </a:rPr>
              <a:t>FreeRTOS：多任务调度之道</a:t>
            </a:r>
            <a:endParaRPr lang="zh-CN" sz="2600"/>
          </a:p>
        </p:txBody>
      </p:sp>
      <p:sp>
        <p:nvSpPr>
          <p:cNvPr id="5" name="Text 5"/>
          <p:cNvSpPr txBox="1"/>
          <p:nvPr/>
        </p:nvSpPr>
        <p:spPr>
          <a:xfrm>
            <a:off x="612648" y="1188720"/>
            <a:ext cx="10789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66767E"/>
                </a:solidFill>
                <a:latin typeface="Arial"/>
                <a:ea typeface="Microsoft YaHei"/>
              </a:rPr>
              <a:t>实时意味着关键工作按时完成。任务、队列与中断必须有清晰的数据流。</a:t>
            </a:r>
            <a:endParaRPr lang="zh-CN" sz="1000"/>
          </a:p>
        </p:txBody>
      </p:sp>
      <p:sp>
        <p:nvSpPr>
          <p:cNvPr id="6" name="Shape 6"/>
          <p:cNvSpPr/>
          <p:nvPr/>
        </p:nvSpPr>
        <p:spPr>
          <a:xfrm>
            <a:off x="594360" y="1609344"/>
            <a:ext cx="594360" cy="54864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7" name="Text 7"/>
          <p:cNvSpPr txBox="1"/>
          <p:nvPr/>
        </p:nvSpPr>
        <p:spPr>
          <a:xfrm>
            <a:off x="594360" y="1965960"/>
            <a:ext cx="2971800" cy="3611880"/>
          </a:xfrm>
          <a:prstGeom prst="roundRect">
            <a:avLst/>
          </a:prstGeom>
          <a:solidFill>
            <a:srgbClr val="1F2A30"/>
          </a:solidFill>
          <a:ln w="9000">
            <a:solidFill>
              <a:srgbClr val="1F2A30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8" name="Text 8"/>
          <p:cNvSpPr txBox="1"/>
          <p:nvPr/>
        </p:nvSpPr>
        <p:spPr>
          <a:xfrm>
            <a:off x="841248" y="2240280"/>
            <a:ext cx="246888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700" b="1" dirty="0">
                <a:solidFill>
                  <a:srgbClr val="FFFFFF"/>
                </a:solidFill>
                <a:latin typeface="Arial"/>
                <a:ea typeface="Microsoft YaHei"/>
              </a:rPr>
              <a:t>建议任务架构</a:t>
            </a:r>
            <a:endParaRPr lang="zh-CN" sz="1700"/>
          </a:p>
        </p:txBody>
      </p:sp>
      <p:sp>
        <p:nvSpPr>
          <p:cNvPr id="9" name="Text 9"/>
          <p:cNvSpPr txBox="1"/>
          <p:nvPr/>
        </p:nvSpPr>
        <p:spPr>
          <a:xfrm>
            <a:off x="859536" y="2816352"/>
            <a:ext cx="141732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1" dirty="0">
                <a:solidFill>
                  <a:srgbClr val="F4B942"/>
                </a:solidFill>
                <a:latin typeface="Arial"/>
                <a:ea typeface="Microsoft YaHei"/>
              </a:rPr>
              <a:t>Control</a:t>
            </a:r>
            <a:endParaRPr lang="zh-CN" sz="1000"/>
          </a:p>
        </p:txBody>
      </p:sp>
      <p:sp>
        <p:nvSpPr>
          <p:cNvPr id="10" name="Text 10"/>
          <p:cNvSpPr txBox="1"/>
          <p:nvPr/>
        </p:nvSpPr>
        <p:spPr>
          <a:xfrm>
            <a:off x="2212848" y="2816352"/>
            <a:ext cx="96012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93A7AF"/>
                </a:solidFill>
                <a:latin typeface="Arial"/>
                <a:ea typeface="Microsoft YaHei"/>
              </a:rPr>
              <a:t>1–2 ms</a:t>
            </a:r>
            <a:endParaRPr lang="zh-CN" sz="800"/>
          </a:p>
        </p:txBody>
      </p:sp>
      <p:sp>
        <p:nvSpPr>
          <p:cNvPr id="11" name="Text 11"/>
          <p:cNvSpPr txBox="1"/>
          <p:nvPr/>
        </p:nvSpPr>
        <p:spPr>
          <a:xfrm>
            <a:off x="859536" y="3273552"/>
            <a:ext cx="141732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1" dirty="0">
                <a:solidFill>
                  <a:srgbClr val="D7E4E9"/>
                </a:solidFill>
                <a:latin typeface="Arial"/>
                <a:ea typeface="Microsoft YaHei"/>
              </a:rPr>
              <a:t>Communication</a:t>
            </a:r>
            <a:endParaRPr lang="zh-CN" sz="1000"/>
          </a:p>
        </p:txBody>
      </p:sp>
      <p:sp>
        <p:nvSpPr>
          <p:cNvPr id="12" name="Text 12"/>
          <p:cNvSpPr txBox="1"/>
          <p:nvPr/>
        </p:nvSpPr>
        <p:spPr>
          <a:xfrm>
            <a:off x="2212848" y="3273552"/>
            <a:ext cx="96012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93A7AF"/>
                </a:solidFill>
                <a:latin typeface="Arial"/>
                <a:ea typeface="Microsoft YaHei"/>
              </a:rPr>
              <a:t>事件触发</a:t>
            </a:r>
            <a:endParaRPr lang="zh-CN" sz="800"/>
          </a:p>
        </p:txBody>
      </p:sp>
      <p:sp>
        <p:nvSpPr>
          <p:cNvPr id="13" name="Text 13"/>
          <p:cNvSpPr txBox="1"/>
          <p:nvPr/>
        </p:nvSpPr>
        <p:spPr>
          <a:xfrm>
            <a:off x="859536" y="3730752"/>
            <a:ext cx="141732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1" dirty="0">
                <a:solidFill>
                  <a:srgbClr val="D7E4E9"/>
                </a:solidFill>
                <a:latin typeface="Arial"/>
                <a:ea typeface="Microsoft YaHei"/>
              </a:rPr>
              <a:t>Sensor</a:t>
            </a:r>
            <a:endParaRPr lang="zh-CN" sz="1000"/>
          </a:p>
        </p:txBody>
      </p:sp>
      <p:sp>
        <p:nvSpPr>
          <p:cNvPr id="14" name="Text 14"/>
          <p:cNvSpPr txBox="1"/>
          <p:nvPr/>
        </p:nvSpPr>
        <p:spPr>
          <a:xfrm>
            <a:off x="2212848" y="3730752"/>
            <a:ext cx="96012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93A7AF"/>
                </a:solidFill>
                <a:latin typeface="Arial"/>
                <a:ea typeface="Microsoft YaHei"/>
              </a:rPr>
              <a:t>周期 / DRDY</a:t>
            </a:r>
            <a:endParaRPr lang="zh-CN" sz="800"/>
          </a:p>
        </p:txBody>
      </p:sp>
      <p:sp>
        <p:nvSpPr>
          <p:cNvPr id="15" name="Text 15"/>
          <p:cNvSpPr txBox="1"/>
          <p:nvPr/>
        </p:nvSpPr>
        <p:spPr>
          <a:xfrm>
            <a:off x="859536" y="4187952"/>
            <a:ext cx="141732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1" dirty="0">
                <a:solidFill>
                  <a:srgbClr val="D7E4E9"/>
                </a:solidFill>
                <a:latin typeface="Arial"/>
                <a:ea typeface="Microsoft YaHei"/>
              </a:rPr>
              <a:t>Monitor</a:t>
            </a:r>
            <a:endParaRPr lang="zh-CN" sz="1000"/>
          </a:p>
        </p:txBody>
      </p:sp>
      <p:sp>
        <p:nvSpPr>
          <p:cNvPr id="16" name="Text 16"/>
          <p:cNvSpPr txBox="1"/>
          <p:nvPr/>
        </p:nvSpPr>
        <p:spPr>
          <a:xfrm>
            <a:off x="2212848" y="4187952"/>
            <a:ext cx="96012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93A7AF"/>
                </a:solidFill>
                <a:latin typeface="Arial"/>
                <a:ea typeface="Microsoft YaHei"/>
              </a:rPr>
              <a:t>10–100 ms</a:t>
            </a:r>
            <a:endParaRPr lang="zh-CN" sz="800"/>
          </a:p>
        </p:txBody>
      </p:sp>
      <p:sp>
        <p:nvSpPr>
          <p:cNvPr id="17" name="Text 17"/>
          <p:cNvSpPr txBox="1"/>
          <p:nvPr/>
        </p:nvSpPr>
        <p:spPr>
          <a:xfrm>
            <a:off x="859536" y="4645152"/>
            <a:ext cx="141732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1" dirty="0">
                <a:solidFill>
                  <a:srgbClr val="D7E4E9"/>
                </a:solidFill>
                <a:latin typeface="Arial"/>
                <a:ea typeface="Microsoft YaHei"/>
              </a:rPr>
              <a:t>Logger</a:t>
            </a:r>
            <a:endParaRPr lang="zh-CN" sz="1000"/>
          </a:p>
        </p:txBody>
      </p:sp>
      <p:sp>
        <p:nvSpPr>
          <p:cNvPr id="18" name="Text 18"/>
          <p:cNvSpPr txBox="1"/>
          <p:nvPr/>
        </p:nvSpPr>
        <p:spPr>
          <a:xfrm>
            <a:off x="2212848" y="4645152"/>
            <a:ext cx="96012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93A7AF"/>
                </a:solidFill>
                <a:latin typeface="Arial"/>
                <a:ea typeface="Microsoft YaHei"/>
              </a:rPr>
              <a:t>低优先级</a:t>
            </a:r>
            <a:endParaRPr lang="zh-CN" sz="800"/>
          </a:p>
        </p:txBody>
      </p:sp>
      <p:sp>
        <p:nvSpPr>
          <p:cNvPr id="19" name="Text 19"/>
          <p:cNvSpPr txBox="1"/>
          <p:nvPr/>
        </p:nvSpPr>
        <p:spPr>
          <a:xfrm>
            <a:off x="3886200" y="1965960"/>
            <a:ext cx="3657600" cy="361188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0" name="Text 20"/>
          <p:cNvSpPr txBox="1"/>
          <p:nvPr/>
        </p:nvSpPr>
        <p:spPr>
          <a:xfrm>
            <a:off x="4160520" y="2240280"/>
            <a:ext cx="301752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700" b="1" dirty="0">
                <a:solidFill>
                  <a:srgbClr val="1976A8"/>
                </a:solidFill>
                <a:latin typeface="Arial"/>
                <a:ea typeface="Microsoft YaHei"/>
              </a:rPr>
              <a:t>通信与同步</a:t>
            </a:r>
            <a:endParaRPr lang="zh-CN" sz="1700"/>
          </a:p>
        </p:txBody>
      </p:sp>
      <p:sp>
        <p:nvSpPr>
          <p:cNvPr id="21" name="Text 21"/>
          <p:cNvSpPr txBox="1"/>
          <p:nvPr/>
        </p:nvSpPr>
        <p:spPr>
          <a:xfrm>
            <a:off x="4160520" y="2816352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任务通知：中断唤醒单任务</a:t>
            </a:r>
            <a:endParaRPr lang="zh-CN" sz="900"/>
          </a:p>
        </p:txBody>
      </p:sp>
      <p:sp>
        <p:nvSpPr>
          <p:cNvPr id="22" name="Text 22"/>
          <p:cNvSpPr txBox="1"/>
          <p:nvPr/>
        </p:nvSpPr>
        <p:spPr>
          <a:xfrm>
            <a:off x="4160520" y="3273552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队列：复制数据并解耦生产消费</a:t>
            </a:r>
            <a:endParaRPr lang="zh-CN" sz="900"/>
          </a:p>
        </p:txBody>
      </p:sp>
      <p:sp>
        <p:nvSpPr>
          <p:cNvPr id="23" name="Text 23"/>
          <p:cNvSpPr txBox="1"/>
          <p:nvPr/>
        </p:nvSpPr>
        <p:spPr>
          <a:xfrm>
            <a:off x="4160520" y="3730752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信号量：事件 / 资源计数</a:t>
            </a:r>
            <a:endParaRPr lang="zh-CN" sz="900"/>
          </a:p>
        </p:txBody>
      </p:sp>
      <p:sp>
        <p:nvSpPr>
          <p:cNvPr id="24" name="Text 24"/>
          <p:cNvSpPr txBox="1"/>
          <p:nvPr/>
        </p:nvSpPr>
        <p:spPr>
          <a:xfrm>
            <a:off x="4160520" y="4187952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互斥锁：共享资源与优先级继承</a:t>
            </a:r>
            <a:endParaRPr lang="zh-CN" sz="900"/>
          </a:p>
        </p:txBody>
      </p:sp>
      <p:sp>
        <p:nvSpPr>
          <p:cNvPr id="25" name="Text 25"/>
          <p:cNvSpPr txBox="1"/>
          <p:nvPr/>
        </p:nvSpPr>
        <p:spPr>
          <a:xfrm>
            <a:off x="4160520" y="4645152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事件组：多个条件的组合等待</a:t>
            </a:r>
            <a:endParaRPr lang="zh-CN" sz="900"/>
          </a:p>
        </p:txBody>
      </p:sp>
      <p:sp>
        <p:nvSpPr>
          <p:cNvPr id="26" name="Text 26"/>
          <p:cNvSpPr txBox="1"/>
          <p:nvPr/>
        </p:nvSpPr>
        <p:spPr>
          <a:xfrm>
            <a:off x="7863840" y="1965960"/>
            <a:ext cx="3730752" cy="3611880"/>
          </a:xfrm>
          <a:prstGeom prst="roundRect">
            <a:avLst/>
          </a:prstGeom>
          <a:solidFill>
            <a:srgbClr val="FFF0EC"/>
          </a:solidFill>
          <a:ln w="9000">
            <a:solidFill>
              <a:srgbClr val="F1D0C8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7" name="Text 27"/>
          <p:cNvSpPr txBox="1"/>
          <p:nvPr/>
        </p:nvSpPr>
        <p:spPr>
          <a:xfrm>
            <a:off x="8138160" y="2240280"/>
            <a:ext cx="315468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700" b="1" dirty="0">
                <a:solidFill>
                  <a:srgbClr val="E84A35"/>
                </a:solidFill>
                <a:latin typeface="Arial"/>
                <a:ea typeface="Microsoft YaHei"/>
              </a:rPr>
              <a:t>可靠性护栏</a:t>
            </a:r>
            <a:endParaRPr lang="zh-CN" sz="1700"/>
          </a:p>
        </p:txBody>
      </p:sp>
      <p:sp>
        <p:nvSpPr>
          <p:cNvPr id="28" name="Text 28"/>
          <p:cNvSpPr txBox="1"/>
          <p:nvPr/>
        </p:nvSpPr>
        <p:spPr>
          <a:xfrm>
            <a:off x="8138160" y="2816352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中断只做必要工作</a:t>
            </a:r>
            <a:endParaRPr lang="zh-CN" sz="900"/>
          </a:p>
        </p:txBody>
      </p:sp>
      <p:sp>
        <p:nvSpPr>
          <p:cNvPr id="29" name="Text 29"/>
          <p:cNvSpPr txBox="1"/>
          <p:nvPr/>
        </p:nvSpPr>
        <p:spPr>
          <a:xfrm>
            <a:off x="8138160" y="3273552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FromISR API + 及时切换</a:t>
            </a:r>
            <a:endParaRPr lang="zh-CN" sz="900"/>
          </a:p>
        </p:txBody>
      </p:sp>
      <p:sp>
        <p:nvSpPr>
          <p:cNvPr id="30" name="Text 30"/>
          <p:cNvSpPr txBox="1"/>
          <p:nvPr/>
        </p:nvSpPr>
        <p:spPr>
          <a:xfrm>
            <a:off x="8138160" y="3730752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超时 / 看门狗 / 任务心跳</a:t>
            </a:r>
            <a:endParaRPr lang="zh-CN" sz="900"/>
          </a:p>
        </p:txBody>
      </p:sp>
      <p:sp>
        <p:nvSpPr>
          <p:cNvPr id="31" name="Text 31"/>
          <p:cNvSpPr txBox="1"/>
          <p:nvPr/>
        </p:nvSpPr>
        <p:spPr>
          <a:xfrm>
            <a:off x="8138160" y="4187952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栈 High Water Mark</a:t>
            </a:r>
            <a:endParaRPr lang="zh-CN" sz="900"/>
          </a:p>
        </p:txBody>
      </p:sp>
      <p:sp>
        <p:nvSpPr>
          <p:cNvPr id="32" name="Text 32"/>
          <p:cNvSpPr txBox="1"/>
          <p:nvPr/>
        </p:nvSpPr>
        <p:spPr>
          <a:xfrm>
            <a:off x="8138160" y="4645152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240000" indent="-180000">
              <a:buChar char="•"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无边界等待一律禁止</a:t>
            </a:r>
            <a:endParaRPr lang="zh-CN" sz="900"/>
          </a:p>
        </p:txBody>
      </p:sp>
      <p:sp>
        <p:nvSpPr>
          <p:cNvPr id="33" name="Text 33"/>
          <p:cNvSpPr txBox="1"/>
          <p:nvPr/>
        </p:nvSpPr>
        <p:spPr>
          <a:xfrm>
            <a:off x="685800" y="5852160"/>
            <a:ext cx="1078992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000" b="1" dirty="0">
                <a:solidFill>
                  <a:srgbClr val="27A67A"/>
                </a:solidFill>
                <a:latin typeface="Arial"/>
                <a:ea typeface="Microsoft YaHei"/>
              </a:rPr>
              <a:t>验收：控制周期可测且稳定；能定位死锁、栈不足、超时或优先级问题。</a:t>
            </a:r>
            <a:endParaRPr lang="zh-CN" sz="1000"/>
          </a:p>
        </p:txBody>
      </p:sp>
      <p:sp>
        <p:nvSpPr>
          <p:cNvPr id="34" name="Text 34"/>
          <p:cNvSpPr txBox="1"/>
          <p:nvPr/>
        </p:nvSpPr>
        <p:spPr>
          <a:xfrm>
            <a:off x="594360" y="6519672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电控组学习路线图</a:t>
            </a:r>
            <a:endParaRPr lang="zh-CN" sz="700"/>
          </a:p>
        </p:txBody>
      </p:sp>
      <p:sp>
        <p:nvSpPr>
          <p:cNvPr id="35" name="Text 35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89959B"/>
                </a:solidFill>
                <a:latin typeface="Arial"/>
                <a:ea typeface="Microsoft YaHei"/>
              </a:rPr>
              <a:t>09</a:t>
            </a:r>
            <a:endParaRPr lang="zh-CN" sz="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8"/>
          </a:solidFill>
          <a:ln w="9000">
            <a:solidFill>
              <a:srgbClr val="F5F7F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Text 3"/>
          <p:cNvSpPr txBox="1"/>
          <p:nvPr/>
        </p:nvSpPr>
        <p:spPr>
          <a:xfrm>
            <a:off x="594360" y="320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24-WEEK PLAN</a:t>
            </a:r>
            <a:endParaRPr lang="zh-CN" sz="900"/>
          </a:p>
        </p:txBody>
      </p:sp>
      <p:sp>
        <p:nvSpPr>
          <p:cNvPr id="4" name="Text 4"/>
          <p:cNvSpPr txBox="1"/>
          <p:nvPr/>
        </p:nvSpPr>
        <p:spPr>
          <a:xfrm>
            <a:off x="594360" y="64008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600" b="1" dirty="0">
                <a:solidFill>
                  <a:srgbClr val="1F2A30"/>
                </a:solidFill>
                <a:latin typeface="Arial"/>
                <a:ea typeface="Microsoft YaHei"/>
              </a:rPr>
              <a:t>24 周执行节奏：每周都有可见成果</a:t>
            </a:r>
            <a:endParaRPr lang="zh-CN" sz="2600"/>
          </a:p>
        </p:txBody>
      </p:sp>
      <p:sp>
        <p:nvSpPr>
          <p:cNvPr id="5" name="Text 5"/>
          <p:cNvSpPr txBox="1"/>
          <p:nvPr/>
        </p:nvSpPr>
        <p:spPr>
          <a:xfrm>
            <a:off x="612648" y="1188720"/>
            <a:ext cx="10789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66767E"/>
                </a:solidFill>
                <a:latin typeface="Arial"/>
                <a:ea typeface="Microsoft YaHei"/>
              </a:rPr>
              <a:t>建议每周 8–12 小时；课程观看不超过总投入的 40%。</a:t>
            </a:r>
            <a:endParaRPr lang="zh-CN" sz="1000"/>
          </a:p>
        </p:txBody>
      </p:sp>
      <p:sp>
        <p:nvSpPr>
          <p:cNvPr id="6" name="Shape 6"/>
          <p:cNvSpPr/>
          <p:nvPr/>
        </p:nvSpPr>
        <p:spPr>
          <a:xfrm>
            <a:off x="594360" y="1609344"/>
            <a:ext cx="594360" cy="54864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7" name="Text 7"/>
          <p:cNvSpPr txBox="1"/>
          <p:nvPr/>
        </p:nvSpPr>
        <p:spPr>
          <a:xfrm>
            <a:off x="621792" y="2194560"/>
            <a:ext cx="1766315" cy="475488"/>
          </a:xfrm>
          <a:prstGeom prst="round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1000" b="1" dirty="0">
                <a:solidFill>
                  <a:srgbClr val="FFFFFF"/>
                </a:solidFill>
                <a:latin typeface="Arial"/>
                <a:ea typeface="Microsoft YaHei"/>
              </a:rPr>
              <a:t>1–4</a:t>
            </a:r>
            <a:endParaRPr lang="zh-CN" sz="1000"/>
          </a:p>
        </p:txBody>
      </p:sp>
      <p:sp>
        <p:nvSpPr>
          <p:cNvPr id="8" name="Text 8"/>
          <p:cNvSpPr txBox="1"/>
          <p:nvPr/>
        </p:nvSpPr>
        <p:spPr>
          <a:xfrm>
            <a:off x="621792" y="2834640"/>
            <a:ext cx="1766315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1F2A30"/>
                </a:solidFill>
                <a:latin typeface="Arial"/>
                <a:ea typeface="Microsoft YaHei"/>
              </a:rPr>
              <a:t>C + 数据结构</a:t>
            </a:r>
            <a:endParaRPr lang="zh-CN" sz="1100"/>
          </a:p>
        </p:txBody>
      </p:sp>
      <p:sp>
        <p:nvSpPr>
          <p:cNvPr id="9" name="Text 9"/>
          <p:cNvSpPr txBox="1"/>
          <p:nvPr/>
        </p:nvSpPr>
        <p:spPr>
          <a:xfrm>
            <a:off x="621792" y="3547872"/>
            <a:ext cx="1766315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800" b="0" dirty="0">
                <a:solidFill>
                  <a:srgbClr val="66767E"/>
                </a:solidFill>
                <a:latin typeface="Arial"/>
                <a:ea typeface="Microsoft YaHei"/>
              </a:rPr>
              <a:t>缓冲区 / 状态机</a:t>
            </a:r>
            <a:endParaRPr lang="zh-CN" sz="800"/>
          </a:p>
        </p:txBody>
      </p:sp>
      <p:sp>
        <p:nvSpPr>
          <p:cNvPr id="10" name="Text 10"/>
          <p:cNvSpPr txBox="1"/>
          <p:nvPr/>
        </p:nvSpPr>
        <p:spPr>
          <a:xfrm>
            <a:off x="2442972" y="2194560"/>
            <a:ext cx="1766315" cy="475488"/>
          </a:xfrm>
          <a:prstGeom prst="roundRect">
            <a:avLst/>
          </a:prstGeom>
          <a:solidFill>
            <a:srgbClr val="1976A8"/>
          </a:solidFill>
          <a:ln w="9000">
            <a:solidFill>
              <a:srgbClr val="1976A8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1000" b="1" dirty="0">
                <a:solidFill>
                  <a:srgbClr val="FFFFFF"/>
                </a:solidFill>
                <a:latin typeface="Arial"/>
                <a:ea typeface="Microsoft YaHei"/>
              </a:rPr>
              <a:t>5–8</a:t>
            </a:r>
            <a:endParaRPr lang="zh-CN" sz="1000"/>
          </a:p>
        </p:txBody>
      </p:sp>
      <p:sp>
        <p:nvSpPr>
          <p:cNvPr id="11" name="Text 11"/>
          <p:cNvSpPr txBox="1"/>
          <p:nvPr/>
        </p:nvSpPr>
        <p:spPr>
          <a:xfrm>
            <a:off x="2442972" y="2834640"/>
            <a:ext cx="1766315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1F2A30"/>
                </a:solidFill>
                <a:latin typeface="Arial"/>
                <a:ea typeface="Microsoft YaHei"/>
              </a:rPr>
              <a:t>电路 + STM32</a:t>
            </a:r>
            <a:endParaRPr lang="zh-CN" sz="1100"/>
          </a:p>
        </p:txBody>
      </p:sp>
      <p:sp>
        <p:nvSpPr>
          <p:cNvPr id="12" name="Text 12"/>
          <p:cNvSpPr txBox="1"/>
          <p:nvPr/>
        </p:nvSpPr>
        <p:spPr>
          <a:xfrm>
            <a:off x="2442972" y="3547872"/>
            <a:ext cx="1766315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800" b="0" dirty="0">
                <a:solidFill>
                  <a:srgbClr val="66767E"/>
                </a:solidFill>
                <a:latin typeface="Arial"/>
                <a:ea typeface="Microsoft YaHei"/>
              </a:rPr>
              <a:t>采集控制台</a:t>
            </a:r>
            <a:endParaRPr lang="zh-CN" sz="800"/>
          </a:p>
        </p:txBody>
      </p:sp>
      <p:sp>
        <p:nvSpPr>
          <p:cNvPr id="13" name="Text 13"/>
          <p:cNvSpPr txBox="1"/>
          <p:nvPr/>
        </p:nvSpPr>
        <p:spPr>
          <a:xfrm>
            <a:off x="4264152" y="2194560"/>
            <a:ext cx="1311020" cy="475488"/>
          </a:xfrm>
          <a:prstGeom prst="roundRect">
            <a:avLst/>
          </a:prstGeom>
          <a:solidFill>
            <a:srgbClr val="27A67A"/>
          </a:solidFill>
          <a:ln w="9000">
            <a:solidFill>
              <a:srgbClr val="27A67A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1000" b="1" dirty="0">
                <a:solidFill>
                  <a:srgbClr val="FFFFFF"/>
                </a:solidFill>
                <a:latin typeface="Arial"/>
                <a:ea typeface="Microsoft YaHei"/>
              </a:rPr>
              <a:t>9–11</a:t>
            </a:r>
            <a:endParaRPr lang="zh-CN" sz="1000"/>
          </a:p>
        </p:txBody>
      </p:sp>
      <p:sp>
        <p:nvSpPr>
          <p:cNvPr id="14" name="Text 14"/>
          <p:cNvSpPr txBox="1"/>
          <p:nvPr/>
        </p:nvSpPr>
        <p:spPr>
          <a:xfrm>
            <a:off x="4264152" y="2834640"/>
            <a:ext cx="1311020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1F2A30"/>
                </a:solidFill>
                <a:latin typeface="Arial"/>
                <a:ea typeface="Microsoft YaHei"/>
              </a:rPr>
              <a:t>HAL 工程化</a:t>
            </a:r>
            <a:endParaRPr lang="zh-CN" sz="1100"/>
          </a:p>
        </p:txBody>
      </p:sp>
      <p:sp>
        <p:nvSpPr>
          <p:cNvPr id="15" name="Text 15"/>
          <p:cNvSpPr txBox="1"/>
          <p:nvPr/>
        </p:nvSpPr>
        <p:spPr>
          <a:xfrm>
            <a:off x="4264152" y="3547872"/>
            <a:ext cx="13110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800" b="0" dirty="0">
                <a:solidFill>
                  <a:srgbClr val="66767E"/>
                </a:solidFill>
                <a:latin typeface="Arial"/>
                <a:ea typeface="Microsoft YaHei"/>
              </a:rPr>
              <a:t>驱动仓库</a:t>
            </a:r>
            <a:endParaRPr lang="zh-CN" sz="800"/>
          </a:p>
        </p:txBody>
      </p:sp>
      <p:sp>
        <p:nvSpPr>
          <p:cNvPr id="16" name="Text 16"/>
          <p:cNvSpPr txBox="1"/>
          <p:nvPr/>
        </p:nvSpPr>
        <p:spPr>
          <a:xfrm>
            <a:off x="5630036" y="2194560"/>
            <a:ext cx="2221610" cy="475488"/>
          </a:xfrm>
          <a:prstGeom prst="roundRect">
            <a:avLst/>
          </a:prstGeom>
          <a:solidFill>
            <a:srgbClr val="F4B942"/>
          </a:solidFill>
          <a:ln w="9000">
            <a:solidFill>
              <a:srgbClr val="F4B942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1000" b="1" dirty="0">
                <a:solidFill>
                  <a:srgbClr val="FFFFFF"/>
                </a:solidFill>
                <a:latin typeface="Arial"/>
                <a:ea typeface="Microsoft YaHei"/>
              </a:rPr>
              <a:t>12–16</a:t>
            </a:r>
            <a:endParaRPr lang="zh-CN" sz="1000"/>
          </a:p>
        </p:txBody>
      </p:sp>
      <p:sp>
        <p:nvSpPr>
          <p:cNvPr id="17" name="Text 17"/>
          <p:cNvSpPr txBox="1"/>
          <p:nvPr/>
        </p:nvSpPr>
        <p:spPr>
          <a:xfrm>
            <a:off x="5630036" y="2834640"/>
            <a:ext cx="2221610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1F2A30"/>
                </a:solidFill>
                <a:latin typeface="Arial"/>
                <a:ea typeface="Microsoft YaHei"/>
              </a:rPr>
              <a:t>数学 + PID</a:t>
            </a:r>
            <a:endParaRPr lang="zh-CN" sz="1100"/>
          </a:p>
        </p:txBody>
      </p:sp>
      <p:sp>
        <p:nvSpPr>
          <p:cNvPr id="18" name="Text 18"/>
          <p:cNvSpPr txBox="1"/>
          <p:nvPr/>
        </p:nvSpPr>
        <p:spPr>
          <a:xfrm>
            <a:off x="5630036" y="3547872"/>
            <a:ext cx="222161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800" b="0" dirty="0">
                <a:solidFill>
                  <a:srgbClr val="66767E"/>
                </a:solidFill>
                <a:latin typeface="Arial"/>
                <a:ea typeface="Microsoft YaHei"/>
              </a:rPr>
              <a:t>串级闭环</a:t>
            </a:r>
            <a:endParaRPr lang="zh-CN" sz="800"/>
          </a:p>
        </p:txBody>
      </p:sp>
      <p:sp>
        <p:nvSpPr>
          <p:cNvPr id="19" name="Text 19"/>
          <p:cNvSpPr txBox="1"/>
          <p:nvPr/>
        </p:nvSpPr>
        <p:spPr>
          <a:xfrm>
            <a:off x="7906511" y="2194560"/>
            <a:ext cx="1311020" cy="475488"/>
          </a:xfrm>
          <a:prstGeom prst="roundRect">
            <a:avLst/>
          </a:prstGeom>
          <a:solidFill>
            <a:srgbClr val="7B61A8"/>
          </a:solidFill>
          <a:ln w="9000">
            <a:solidFill>
              <a:srgbClr val="7B61A8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1000" b="1" dirty="0">
                <a:solidFill>
                  <a:srgbClr val="FFFFFF"/>
                </a:solidFill>
                <a:latin typeface="Arial"/>
                <a:ea typeface="Microsoft YaHei"/>
              </a:rPr>
              <a:t>17–19</a:t>
            </a:r>
            <a:endParaRPr lang="zh-CN" sz="1000"/>
          </a:p>
        </p:txBody>
      </p:sp>
      <p:sp>
        <p:nvSpPr>
          <p:cNvPr id="20" name="Text 20"/>
          <p:cNvSpPr txBox="1"/>
          <p:nvPr/>
        </p:nvSpPr>
        <p:spPr>
          <a:xfrm>
            <a:off x="7906511" y="2834640"/>
            <a:ext cx="1311020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1F2A30"/>
                </a:solidFill>
                <a:latin typeface="Arial"/>
                <a:ea typeface="Microsoft YaHei"/>
              </a:rPr>
              <a:t>FreeRTOS</a:t>
            </a:r>
            <a:endParaRPr lang="zh-CN" sz="1100"/>
          </a:p>
        </p:txBody>
      </p:sp>
      <p:sp>
        <p:nvSpPr>
          <p:cNvPr id="21" name="Text 21"/>
          <p:cNvSpPr txBox="1"/>
          <p:nvPr/>
        </p:nvSpPr>
        <p:spPr>
          <a:xfrm>
            <a:off x="7906511" y="3547872"/>
            <a:ext cx="13110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800" b="0" dirty="0">
                <a:solidFill>
                  <a:srgbClr val="66767E"/>
                </a:solidFill>
                <a:latin typeface="Arial"/>
                <a:ea typeface="Microsoft YaHei"/>
              </a:rPr>
              <a:t>多任务系统</a:t>
            </a:r>
            <a:endParaRPr lang="zh-CN" sz="800"/>
          </a:p>
        </p:txBody>
      </p:sp>
      <p:sp>
        <p:nvSpPr>
          <p:cNvPr id="22" name="Text 22"/>
          <p:cNvSpPr txBox="1"/>
          <p:nvPr/>
        </p:nvSpPr>
        <p:spPr>
          <a:xfrm>
            <a:off x="9272396" y="2194560"/>
            <a:ext cx="2221610" cy="475488"/>
          </a:xfrm>
          <a:prstGeom prst="round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 wrap="square" rtlCol="0" anchor="ctr" lIns="18288" tIns="18288" rIns="18288" bIns="18288"/>
          <a:lstStyle/>
          <a:p>
            <a:pPr algn="ctr" marL="0" indent="0">
              <a:buNone/>
            </a:pPr>
            <a:r>
              <a:rPr lang="zh-CN" sz="1000" b="1" dirty="0">
                <a:solidFill>
                  <a:srgbClr val="FFFFFF"/>
                </a:solidFill>
                <a:latin typeface="Arial"/>
                <a:ea typeface="Microsoft YaHei"/>
              </a:rPr>
              <a:t>20–24</a:t>
            </a:r>
            <a:endParaRPr lang="zh-CN" sz="1000"/>
          </a:p>
        </p:txBody>
      </p:sp>
      <p:sp>
        <p:nvSpPr>
          <p:cNvPr id="23" name="Text 23"/>
          <p:cNvSpPr txBox="1"/>
          <p:nvPr/>
        </p:nvSpPr>
        <p:spPr>
          <a:xfrm>
            <a:off x="9272396" y="2834640"/>
            <a:ext cx="2221610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100" b="1" dirty="0">
                <a:solidFill>
                  <a:srgbClr val="1F2A30"/>
                </a:solidFill>
                <a:latin typeface="Arial"/>
                <a:ea typeface="Microsoft YaHei"/>
              </a:rPr>
              <a:t>综合项目</a:t>
            </a:r>
            <a:endParaRPr lang="zh-CN" sz="1100"/>
          </a:p>
        </p:txBody>
      </p:sp>
      <p:sp>
        <p:nvSpPr>
          <p:cNvPr id="24" name="Text 24"/>
          <p:cNvSpPr txBox="1"/>
          <p:nvPr/>
        </p:nvSpPr>
        <p:spPr>
          <a:xfrm>
            <a:off x="9272396" y="3547872"/>
            <a:ext cx="222161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800" b="0" dirty="0">
                <a:solidFill>
                  <a:srgbClr val="66767E"/>
                </a:solidFill>
                <a:latin typeface="Arial"/>
                <a:ea typeface="Microsoft YaHei"/>
              </a:rPr>
              <a:t>答辩交接</a:t>
            </a:r>
            <a:endParaRPr lang="zh-CN" sz="800"/>
          </a:p>
        </p:txBody>
      </p:sp>
      <p:cxnSp>
        <p:nvCxnSpPr>
          <p:cNvPr id="25" name="Line 25"/>
          <p:cNvCxnSpPr/>
          <p:nvPr/>
        </p:nvCxnSpPr>
        <p:spPr>
          <a:xfrm>
            <a:off x="658368" y="4343400"/>
            <a:ext cx="10835640" cy="0"/>
          </a:xfrm>
          <a:prstGeom prst="line">
            <a:avLst/>
          </a:prstGeom>
          <a:ln w="16000">
            <a:solidFill>
              <a:srgbClr val="BFCBD0"/>
            </a:solidFill>
            <a:prstDash val="solid"/>
          </a:ln>
        </p:spPr>
      </p:cxnSp>
      <p:cxnSp>
        <p:nvCxnSpPr>
          <p:cNvPr id="26" name="Line 26"/>
          <p:cNvCxnSpPr/>
          <p:nvPr/>
        </p:nvCxnSpPr>
        <p:spPr>
          <a:xfrm>
            <a:off x="658368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sp>
        <p:nvSpPr>
          <p:cNvPr id="27" name="Text 27"/>
          <p:cNvSpPr txBox="1"/>
          <p:nvPr/>
        </p:nvSpPr>
        <p:spPr>
          <a:xfrm>
            <a:off x="585216" y="4526280"/>
            <a:ext cx="3200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1</a:t>
            </a:r>
            <a:endParaRPr lang="zh-CN" sz="700"/>
          </a:p>
        </p:txBody>
      </p:sp>
      <p:cxnSp>
        <p:nvCxnSpPr>
          <p:cNvPr id="28" name="Line 28"/>
          <p:cNvCxnSpPr/>
          <p:nvPr/>
        </p:nvCxnSpPr>
        <p:spPr>
          <a:xfrm>
            <a:off x="1109853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29" name="Line 29"/>
          <p:cNvCxnSpPr/>
          <p:nvPr/>
        </p:nvCxnSpPr>
        <p:spPr>
          <a:xfrm>
            <a:off x="1561338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30" name="Line 30"/>
          <p:cNvCxnSpPr/>
          <p:nvPr/>
        </p:nvCxnSpPr>
        <p:spPr>
          <a:xfrm>
            <a:off x="2012823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sp>
        <p:nvSpPr>
          <p:cNvPr id="31" name="Text 31"/>
          <p:cNvSpPr txBox="1"/>
          <p:nvPr/>
        </p:nvSpPr>
        <p:spPr>
          <a:xfrm>
            <a:off x="1939670" y="4526280"/>
            <a:ext cx="3200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4</a:t>
            </a:r>
            <a:endParaRPr lang="zh-CN" sz="700"/>
          </a:p>
        </p:txBody>
      </p:sp>
      <p:cxnSp>
        <p:nvCxnSpPr>
          <p:cNvPr id="32" name="Line 32"/>
          <p:cNvCxnSpPr/>
          <p:nvPr/>
        </p:nvCxnSpPr>
        <p:spPr>
          <a:xfrm>
            <a:off x="2464308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33" name="Line 33"/>
          <p:cNvCxnSpPr/>
          <p:nvPr/>
        </p:nvCxnSpPr>
        <p:spPr>
          <a:xfrm>
            <a:off x="2915793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34" name="Line 34"/>
          <p:cNvCxnSpPr/>
          <p:nvPr/>
        </p:nvCxnSpPr>
        <p:spPr>
          <a:xfrm>
            <a:off x="3367278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35" name="Line 35"/>
          <p:cNvCxnSpPr/>
          <p:nvPr/>
        </p:nvCxnSpPr>
        <p:spPr>
          <a:xfrm>
            <a:off x="3818762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sp>
        <p:nvSpPr>
          <p:cNvPr id="36" name="Text 36"/>
          <p:cNvSpPr txBox="1"/>
          <p:nvPr/>
        </p:nvSpPr>
        <p:spPr>
          <a:xfrm>
            <a:off x="3745610" y="4526280"/>
            <a:ext cx="3200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8</a:t>
            </a:r>
            <a:endParaRPr lang="zh-CN" sz="700"/>
          </a:p>
        </p:txBody>
      </p:sp>
      <p:cxnSp>
        <p:nvCxnSpPr>
          <p:cNvPr id="37" name="Line 37"/>
          <p:cNvCxnSpPr/>
          <p:nvPr/>
        </p:nvCxnSpPr>
        <p:spPr>
          <a:xfrm>
            <a:off x="4270248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38" name="Line 38"/>
          <p:cNvCxnSpPr/>
          <p:nvPr/>
        </p:nvCxnSpPr>
        <p:spPr>
          <a:xfrm>
            <a:off x="4721732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39" name="Line 39"/>
          <p:cNvCxnSpPr/>
          <p:nvPr/>
        </p:nvCxnSpPr>
        <p:spPr>
          <a:xfrm>
            <a:off x="5173218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40" name="Line 40"/>
          <p:cNvCxnSpPr/>
          <p:nvPr/>
        </p:nvCxnSpPr>
        <p:spPr>
          <a:xfrm>
            <a:off x="5624702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sp>
        <p:nvSpPr>
          <p:cNvPr id="41" name="Text 41"/>
          <p:cNvSpPr txBox="1"/>
          <p:nvPr/>
        </p:nvSpPr>
        <p:spPr>
          <a:xfrm>
            <a:off x="5551550" y="4526280"/>
            <a:ext cx="3200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12</a:t>
            </a:r>
            <a:endParaRPr lang="zh-CN" sz="700"/>
          </a:p>
        </p:txBody>
      </p:sp>
      <p:cxnSp>
        <p:nvCxnSpPr>
          <p:cNvPr id="42" name="Line 42"/>
          <p:cNvCxnSpPr/>
          <p:nvPr/>
        </p:nvCxnSpPr>
        <p:spPr>
          <a:xfrm>
            <a:off x="6076188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43" name="Line 43"/>
          <p:cNvCxnSpPr/>
          <p:nvPr/>
        </p:nvCxnSpPr>
        <p:spPr>
          <a:xfrm>
            <a:off x="6527672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44" name="Line 44"/>
          <p:cNvCxnSpPr/>
          <p:nvPr/>
        </p:nvCxnSpPr>
        <p:spPr>
          <a:xfrm>
            <a:off x="6979157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45" name="Line 45"/>
          <p:cNvCxnSpPr/>
          <p:nvPr/>
        </p:nvCxnSpPr>
        <p:spPr>
          <a:xfrm>
            <a:off x="7430642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sp>
        <p:nvSpPr>
          <p:cNvPr id="46" name="Text 46"/>
          <p:cNvSpPr txBox="1"/>
          <p:nvPr/>
        </p:nvSpPr>
        <p:spPr>
          <a:xfrm>
            <a:off x="7357490" y="4526280"/>
            <a:ext cx="3200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16</a:t>
            </a:r>
            <a:endParaRPr lang="zh-CN" sz="700"/>
          </a:p>
        </p:txBody>
      </p:sp>
      <p:cxnSp>
        <p:nvCxnSpPr>
          <p:cNvPr id="47" name="Line 47"/>
          <p:cNvCxnSpPr/>
          <p:nvPr/>
        </p:nvCxnSpPr>
        <p:spPr>
          <a:xfrm>
            <a:off x="7882127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48" name="Line 48"/>
          <p:cNvCxnSpPr/>
          <p:nvPr/>
        </p:nvCxnSpPr>
        <p:spPr>
          <a:xfrm>
            <a:off x="8333613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49" name="Line 49"/>
          <p:cNvCxnSpPr/>
          <p:nvPr/>
        </p:nvCxnSpPr>
        <p:spPr>
          <a:xfrm>
            <a:off x="8785098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50" name="Line 50"/>
          <p:cNvCxnSpPr/>
          <p:nvPr/>
        </p:nvCxnSpPr>
        <p:spPr>
          <a:xfrm>
            <a:off x="9236583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sp>
        <p:nvSpPr>
          <p:cNvPr id="51" name="Text 51"/>
          <p:cNvSpPr txBox="1"/>
          <p:nvPr/>
        </p:nvSpPr>
        <p:spPr>
          <a:xfrm>
            <a:off x="9163431" y="4526280"/>
            <a:ext cx="3200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20</a:t>
            </a:r>
            <a:endParaRPr lang="zh-CN" sz="700"/>
          </a:p>
        </p:txBody>
      </p:sp>
      <p:cxnSp>
        <p:nvCxnSpPr>
          <p:cNvPr id="52" name="Line 52"/>
          <p:cNvCxnSpPr/>
          <p:nvPr/>
        </p:nvCxnSpPr>
        <p:spPr>
          <a:xfrm>
            <a:off x="9688068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53" name="Line 53"/>
          <p:cNvCxnSpPr/>
          <p:nvPr/>
        </p:nvCxnSpPr>
        <p:spPr>
          <a:xfrm>
            <a:off x="10139553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54" name="Line 54"/>
          <p:cNvCxnSpPr/>
          <p:nvPr/>
        </p:nvCxnSpPr>
        <p:spPr>
          <a:xfrm>
            <a:off x="10591038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cxnSp>
        <p:nvCxnSpPr>
          <p:cNvPr id="55" name="Line 55"/>
          <p:cNvCxnSpPr/>
          <p:nvPr/>
        </p:nvCxnSpPr>
        <p:spPr>
          <a:xfrm>
            <a:off x="11042523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sp>
        <p:nvSpPr>
          <p:cNvPr id="56" name="Text 56"/>
          <p:cNvSpPr txBox="1"/>
          <p:nvPr/>
        </p:nvSpPr>
        <p:spPr>
          <a:xfrm>
            <a:off x="10969371" y="4526280"/>
            <a:ext cx="3200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24</a:t>
            </a:r>
            <a:endParaRPr lang="zh-CN" sz="700"/>
          </a:p>
        </p:txBody>
      </p:sp>
      <p:cxnSp>
        <p:nvCxnSpPr>
          <p:cNvPr id="57" name="Line 57"/>
          <p:cNvCxnSpPr/>
          <p:nvPr/>
        </p:nvCxnSpPr>
        <p:spPr>
          <a:xfrm>
            <a:off x="11494008" y="4251960"/>
            <a:ext cx="0" cy="182880"/>
          </a:xfrm>
          <a:prstGeom prst="line">
            <a:avLst/>
          </a:prstGeom>
          <a:ln w="12000">
            <a:solidFill>
              <a:srgbClr val="AEBBC0"/>
            </a:solidFill>
            <a:prstDash val="solid"/>
          </a:ln>
        </p:spPr>
      </p:cxnSp>
      <p:sp>
        <p:nvSpPr>
          <p:cNvPr id="58" name="Text 58"/>
          <p:cNvSpPr txBox="1"/>
          <p:nvPr/>
        </p:nvSpPr>
        <p:spPr>
          <a:xfrm>
            <a:off x="640080" y="5230368"/>
            <a:ext cx="10972800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900" b="1" dirty="0">
                <a:solidFill>
                  <a:srgbClr val="1F2A30"/>
                </a:solidFill>
                <a:latin typeface="Arial"/>
                <a:ea typeface="Microsoft YaHei"/>
              </a:rPr>
              <a:t>每周固定闭环：学  →  做  →  测  →  讲  →  改</a:t>
            </a:r>
            <a:endParaRPr lang="zh-CN" sz="1900"/>
          </a:p>
        </p:txBody>
      </p:sp>
      <p:sp>
        <p:nvSpPr>
          <p:cNvPr id="59" name="Text 59"/>
          <p:cNvSpPr txBox="1"/>
          <p:nvPr/>
        </p:nvSpPr>
        <p:spPr>
          <a:xfrm>
            <a:off x="594360" y="6519672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电控组学习路线图</a:t>
            </a:r>
            <a:endParaRPr lang="zh-CN" sz="700"/>
          </a:p>
        </p:txBody>
      </p:sp>
      <p:sp>
        <p:nvSpPr>
          <p:cNvPr id="60" name="Text 60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89959B"/>
                </a:solidFill>
                <a:latin typeface="Arial"/>
                <a:ea typeface="Microsoft YaHei"/>
              </a:rPr>
              <a:t>10</a:t>
            </a:r>
            <a:endParaRPr lang="zh-CN" sz="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8"/>
          </a:solidFill>
          <a:ln w="9000">
            <a:solidFill>
              <a:srgbClr val="F5F7F8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Text 3"/>
          <p:cNvSpPr txBox="1"/>
          <p:nvPr/>
        </p:nvSpPr>
        <p:spPr>
          <a:xfrm>
            <a:off x="594360" y="320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CAPSTONE</a:t>
            </a:r>
            <a:endParaRPr lang="zh-CN" sz="900"/>
          </a:p>
        </p:txBody>
      </p:sp>
      <p:sp>
        <p:nvSpPr>
          <p:cNvPr id="4" name="Text 4"/>
          <p:cNvSpPr txBox="1"/>
          <p:nvPr/>
        </p:nvSpPr>
        <p:spPr>
          <a:xfrm>
            <a:off x="594360" y="64008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600" b="1" dirty="0">
                <a:solidFill>
                  <a:srgbClr val="1F2A30"/>
                </a:solidFill>
                <a:latin typeface="Arial"/>
                <a:ea typeface="Microsoft YaHei"/>
              </a:rPr>
              <a:t>最终检验：一个可上场的最小机器人子系统</a:t>
            </a:r>
            <a:endParaRPr lang="zh-CN" sz="2600"/>
          </a:p>
        </p:txBody>
      </p:sp>
      <p:sp>
        <p:nvSpPr>
          <p:cNvPr id="5" name="Text 5"/>
          <p:cNvSpPr txBox="1"/>
          <p:nvPr/>
        </p:nvSpPr>
        <p:spPr>
          <a:xfrm>
            <a:off x="612648" y="1188720"/>
            <a:ext cx="1078992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66767E"/>
                </a:solidFill>
                <a:latin typeface="Arial"/>
                <a:ea typeface="Microsoft YaHei"/>
              </a:rPr>
              <a:t>二选一：双轮底盘最小系统 / 单关节云台或机械臂。</a:t>
            </a:r>
            <a:endParaRPr lang="zh-CN" sz="1000"/>
          </a:p>
        </p:txBody>
      </p:sp>
      <p:sp>
        <p:nvSpPr>
          <p:cNvPr id="6" name="Shape 6"/>
          <p:cNvSpPr/>
          <p:nvPr/>
        </p:nvSpPr>
        <p:spPr>
          <a:xfrm>
            <a:off x="594360" y="1609344"/>
            <a:ext cx="594360" cy="54864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7" name="Text 7"/>
          <p:cNvSpPr txBox="1"/>
          <p:nvPr/>
        </p:nvSpPr>
        <p:spPr>
          <a:xfrm>
            <a:off x="658368" y="2057400"/>
            <a:ext cx="1993392" cy="969264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8" name="Text 8"/>
          <p:cNvSpPr txBox="1"/>
          <p:nvPr/>
        </p:nvSpPr>
        <p:spPr>
          <a:xfrm>
            <a:off x="822959" y="2240280"/>
            <a:ext cx="347472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E84A35"/>
                </a:solidFill>
                <a:latin typeface="Arial"/>
                <a:ea typeface="Microsoft YaHei"/>
              </a:rPr>
              <a:t>1</a:t>
            </a:r>
            <a:endParaRPr lang="zh-CN" sz="1100"/>
          </a:p>
        </p:txBody>
      </p:sp>
      <p:sp>
        <p:nvSpPr>
          <p:cNvPr id="9" name="Text 9"/>
          <p:cNvSpPr txBox="1"/>
          <p:nvPr/>
        </p:nvSpPr>
        <p:spPr>
          <a:xfrm>
            <a:off x="1188719" y="222199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300" b="1" dirty="0">
                <a:solidFill>
                  <a:srgbClr val="1F2A30"/>
                </a:solidFill>
                <a:latin typeface="Arial"/>
                <a:ea typeface="Microsoft YaHei"/>
              </a:rPr>
              <a:t>需求</a:t>
            </a:r>
            <a:endParaRPr lang="zh-CN" sz="1300"/>
          </a:p>
        </p:txBody>
      </p:sp>
      <p:sp>
        <p:nvSpPr>
          <p:cNvPr id="10" name="Text 10"/>
          <p:cNvSpPr txBox="1"/>
          <p:nvPr/>
        </p:nvSpPr>
        <p:spPr>
          <a:xfrm>
            <a:off x="822959" y="2596896"/>
            <a:ext cx="1600200" cy="23774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800" b="0" dirty="0">
                <a:solidFill>
                  <a:srgbClr val="66767E"/>
                </a:solidFill>
                <a:latin typeface="Arial"/>
                <a:ea typeface="Microsoft YaHei"/>
              </a:rPr>
              <a:t>指标 / 接口 / 风险</a:t>
            </a:r>
            <a:endParaRPr lang="zh-CN" sz="800"/>
          </a:p>
        </p:txBody>
      </p:sp>
      <p:sp>
        <p:nvSpPr>
          <p:cNvPr id="11" name="Text 11"/>
          <p:cNvSpPr txBox="1"/>
          <p:nvPr/>
        </p:nvSpPr>
        <p:spPr>
          <a:xfrm>
            <a:off x="2642615" y="2340864"/>
            <a:ext cx="246888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700" b="1" dirty="0">
                <a:solidFill>
                  <a:srgbClr val="A8B5BB"/>
                </a:solidFill>
                <a:latin typeface="Arial"/>
                <a:ea typeface="Microsoft YaHei"/>
              </a:rPr>
              <a:t>›</a:t>
            </a:r>
            <a:endParaRPr lang="zh-CN" sz="1700"/>
          </a:p>
        </p:txBody>
      </p:sp>
      <p:sp>
        <p:nvSpPr>
          <p:cNvPr id="12" name="Text 12"/>
          <p:cNvSpPr txBox="1"/>
          <p:nvPr/>
        </p:nvSpPr>
        <p:spPr>
          <a:xfrm>
            <a:off x="2880360" y="2057400"/>
            <a:ext cx="1993392" cy="969264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3" name="Text 13"/>
          <p:cNvSpPr txBox="1"/>
          <p:nvPr/>
        </p:nvSpPr>
        <p:spPr>
          <a:xfrm>
            <a:off x="3044952" y="2240280"/>
            <a:ext cx="347472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1976A8"/>
                </a:solidFill>
                <a:latin typeface="Arial"/>
                <a:ea typeface="Microsoft YaHei"/>
              </a:rPr>
              <a:t>2</a:t>
            </a:r>
            <a:endParaRPr lang="zh-CN" sz="1100"/>
          </a:p>
        </p:txBody>
      </p:sp>
      <p:sp>
        <p:nvSpPr>
          <p:cNvPr id="14" name="Text 14"/>
          <p:cNvSpPr txBox="1"/>
          <p:nvPr/>
        </p:nvSpPr>
        <p:spPr>
          <a:xfrm>
            <a:off x="3410712" y="222199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300" b="1" dirty="0">
                <a:solidFill>
                  <a:srgbClr val="1F2A30"/>
                </a:solidFill>
                <a:latin typeface="Arial"/>
                <a:ea typeface="Microsoft YaHei"/>
              </a:rPr>
              <a:t>点亮</a:t>
            </a:r>
            <a:endParaRPr lang="zh-CN" sz="1300"/>
          </a:p>
        </p:txBody>
      </p:sp>
      <p:sp>
        <p:nvSpPr>
          <p:cNvPr id="15" name="Text 15"/>
          <p:cNvSpPr txBox="1"/>
          <p:nvPr/>
        </p:nvSpPr>
        <p:spPr>
          <a:xfrm>
            <a:off x="3044952" y="2596896"/>
            <a:ext cx="1600200" cy="23774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800" b="0" dirty="0">
                <a:solidFill>
                  <a:srgbClr val="66767E"/>
                </a:solidFill>
                <a:latin typeface="Arial"/>
                <a:ea typeface="Microsoft YaHei"/>
              </a:rPr>
              <a:t>驱动 / 通信 / 自测</a:t>
            </a:r>
            <a:endParaRPr lang="zh-CN" sz="800"/>
          </a:p>
        </p:txBody>
      </p:sp>
      <p:sp>
        <p:nvSpPr>
          <p:cNvPr id="16" name="Text 16"/>
          <p:cNvSpPr txBox="1"/>
          <p:nvPr/>
        </p:nvSpPr>
        <p:spPr>
          <a:xfrm>
            <a:off x="4864608" y="2340864"/>
            <a:ext cx="246888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700" b="1" dirty="0">
                <a:solidFill>
                  <a:srgbClr val="A8B5BB"/>
                </a:solidFill>
                <a:latin typeface="Arial"/>
                <a:ea typeface="Microsoft YaHei"/>
              </a:rPr>
              <a:t>›</a:t>
            </a:r>
            <a:endParaRPr lang="zh-CN" sz="1700"/>
          </a:p>
        </p:txBody>
      </p:sp>
      <p:sp>
        <p:nvSpPr>
          <p:cNvPr id="17" name="Text 17"/>
          <p:cNvSpPr txBox="1"/>
          <p:nvPr/>
        </p:nvSpPr>
        <p:spPr>
          <a:xfrm>
            <a:off x="5102352" y="2057400"/>
            <a:ext cx="1993392" cy="969264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8" name="Text 18"/>
          <p:cNvSpPr txBox="1"/>
          <p:nvPr/>
        </p:nvSpPr>
        <p:spPr>
          <a:xfrm>
            <a:off x="5266944" y="2240280"/>
            <a:ext cx="347472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27A67A"/>
                </a:solidFill>
                <a:latin typeface="Arial"/>
                <a:ea typeface="Microsoft YaHei"/>
              </a:rPr>
              <a:t>3</a:t>
            </a:r>
            <a:endParaRPr lang="zh-CN" sz="1100"/>
          </a:p>
        </p:txBody>
      </p:sp>
      <p:sp>
        <p:nvSpPr>
          <p:cNvPr id="19" name="Text 19"/>
          <p:cNvSpPr txBox="1"/>
          <p:nvPr/>
        </p:nvSpPr>
        <p:spPr>
          <a:xfrm>
            <a:off x="5632704" y="222199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300" b="1" dirty="0">
                <a:solidFill>
                  <a:srgbClr val="1F2A30"/>
                </a:solidFill>
                <a:latin typeface="Arial"/>
                <a:ea typeface="Microsoft YaHei"/>
              </a:rPr>
              <a:t>闭环</a:t>
            </a:r>
            <a:endParaRPr lang="zh-CN" sz="1300"/>
          </a:p>
        </p:txBody>
      </p:sp>
      <p:sp>
        <p:nvSpPr>
          <p:cNvPr id="20" name="Text 20"/>
          <p:cNvSpPr txBox="1"/>
          <p:nvPr/>
        </p:nvSpPr>
        <p:spPr>
          <a:xfrm>
            <a:off x="5266944" y="2596896"/>
            <a:ext cx="1600200" cy="23774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800" b="0" dirty="0">
                <a:solidFill>
                  <a:srgbClr val="66767E"/>
                </a:solidFill>
                <a:latin typeface="Arial"/>
                <a:ea typeface="Microsoft YaHei"/>
              </a:rPr>
              <a:t>曲线 / 参数 / 限幅</a:t>
            </a:r>
            <a:endParaRPr lang="zh-CN" sz="800"/>
          </a:p>
        </p:txBody>
      </p:sp>
      <p:sp>
        <p:nvSpPr>
          <p:cNvPr id="21" name="Text 21"/>
          <p:cNvSpPr txBox="1"/>
          <p:nvPr/>
        </p:nvSpPr>
        <p:spPr>
          <a:xfrm>
            <a:off x="7086600" y="2340864"/>
            <a:ext cx="246888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700" b="1" dirty="0">
                <a:solidFill>
                  <a:srgbClr val="A8B5BB"/>
                </a:solidFill>
                <a:latin typeface="Arial"/>
                <a:ea typeface="Microsoft YaHei"/>
              </a:rPr>
              <a:t>›</a:t>
            </a:r>
            <a:endParaRPr lang="zh-CN" sz="1700"/>
          </a:p>
        </p:txBody>
      </p:sp>
      <p:sp>
        <p:nvSpPr>
          <p:cNvPr id="22" name="Text 22"/>
          <p:cNvSpPr txBox="1"/>
          <p:nvPr/>
        </p:nvSpPr>
        <p:spPr>
          <a:xfrm>
            <a:off x="7324344" y="2057400"/>
            <a:ext cx="1993392" cy="969264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3" name="Text 23"/>
          <p:cNvSpPr txBox="1"/>
          <p:nvPr/>
        </p:nvSpPr>
        <p:spPr>
          <a:xfrm>
            <a:off x="7488936" y="2240280"/>
            <a:ext cx="347472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F4B942"/>
                </a:solidFill>
                <a:latin typeface="Arial"/>
                <a:ea typeface="Microsoft YaHei"/>
              </a:rPr>
              <a:t>4</a:t>
            </a:r>
            <a:endParaRPr lang="zh-CN" sz="1100"/>
          </a:p>
        </p:txBody>
      </p:sp>
      <p:sp>
        <p:nvSpPr>
          <p:cNvPr id="24" name="Text 24"/>
          <p:cNvSpPr txBox="1"/>
          <p:nvPr/>
        </p:nvSpPr>
        <p:spPr>
          <a:xfrm>
            <a:off x="7854696" y="222199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300" b="1" dirty="0">
                <a:solidFill>
                  <a:srgbClr val="1F2A30"/>
                </a:solidFill>
                <a:latin typeface="Arial"/>
                <a:ea typeface="Microsoft YaHei"/>
              </a:rPr>
              <a:t>集成</a:t>
            </a:r>
            <a:endParaRPr lang="zh-CN" sz="1300"/>
          </a:p>
        </p:txBody>
      </p:sp>
      <p:sp>
        <p:nvSpPr>
          <p:cNvPr id="25" name="Text 25"/>
          <p:cNvSpPr txBox="1"/>
          <p:nvPr/>
        </p:nvSpPr>
        <p:spPr>
          <a:xfrm>
            <a:off x="7488936" y="2596896"/>
            <a:ext cx="1600200" cy="23774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800" b="0" dirty="0">
                <a:solidFill>
                  <a:srgbClr val="66767E"/>
                </a:solidFill>
                <a:latin typeface="Arial"/>
                <a:ea typeface="Microsoft YaHei"/>
              </a:rPr>
              <a:t>RTOS / 故障注入</a:t>
            </a:r>
            <a:endParaRPr lang="zh-CN" sz="800"/>
          </a:p>
        </p:txBody>
      </p:sp>
      <p:sp>
        <p:nvSpPr>
          <p:cNvPr id="26" name="Text 26"/>
          <p:cNvSpPr txBox="1"/>
          <p:nvPr/>
        </p:nvSpPr>
        <p:spPr>
          <a:xfrm>
            <a:off x="9308592" y="2340864"/>
            <a:ext cx="246888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1700" b="1" dirty="0">
                <a:solidFill>
                  <a:srgbClr val="A8B5BB"/>
                </a:solidFill>
                <a:latin typeface="Arial"/>
                <a:ea typeface="Microsoft YaHei"/>
              </a:rPr>
              <a:t>›</a:t>
            </a:r>
            <a:endParaRPr lang="zh-CN" sz="1700"/>
          </a:p>
        </p:txBody>
      </p:sp>
      <p:sp>
        <p:nvSpPr>
          <p:cNvPr id="27" name="Text 27"/>
          <p:cNvSpPr txBox="1"/>
          <p:nvPr/>
        </p:nvSpPr>
        <p:spPr>
          <a:xfrm>
            <a:off x="9546336" y="2057400"/>
            <a:ext cx="1993392" cy="969264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8" name="Text 28"/>
          <p:cNvSpPr txBox="1"/>
          <p:nvPr/>
        </p:nvSpPr>
        <p:spPr>
          <a:xfrm>
            <a:off x="9710928" y="2240280"/>
            <a:ext cx="347472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100" b="1" dirty="0">
                <a:solidFill>
                  <a:srgbClr val="7B61A8"/>
                </a:solidFill>
                <a:latin typeface="Arial"/>
                <a:ea typeface="Microsoft YaHei"/>
              </a:rPr>
              <a:t>5</a:t>
            </a:r>
            <a:endParaRPr lang="zh-CN" sz="1100"/>
          </a:p>
        </p:txBody>
      </p:sp>
      <p:sp>
        <p:nvSpPr>
          <p:cNvPr id="29" name="Text 29"/>
          <p:cNvSpPr txBox="1"/>
          <p:nvPr/>
        </p:nvSpPr>
        <p:spPr>
          <a:xfrm>
            <a:off x="10076688" y="222199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300" b="1" dirty="0">
                <a:solidFill>
                  <a:srgbClr val="1F2A30"/>
                </a:solidFill>
                <a:latin typeface="Arial"/>
                <a:ea typeface="Microsoft YaHei"/>
              </a:rPr>
              <a:t>交付</a:t>
            </a:r>
            <a:endParaRPr lang="zh-CN" sz="1300"/>
          </a:p>
        </p:txBody>
      </p:sp>
      <p:sp>
        <p:nvSpPr>
          <p:cNvPr id="30" name="Text 30"/>
          <p:cNvSpPr txBox="1"/>
          <p:nvPr/>
        </p:nvSpPr>
        <p:spPr>
          <a:xfrm>
            <a:off x="9710928" y="2596896"/>
            <a:ext cx="1600200" cy="23774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ctr" marL="0" indent="0">
              <a:buNone/>
            </a:pPr>
            <a:r>
              <a:rPr lang="zh-CN" sz="800" b="0" dirty="0">
                <a:solidFill>
                  <a:srgbClr val="66767E"/>
                </a:solidFill>
                <a:latin typeface="Arial"/>
                <a:ea typeface="Microsoft YaHei"/>
              </a:rPr>
              <a:t>演示 / 评审 / README</a:t>
            </a:r>
            <a:endParaRPr lang="zh-CN" sz="800"/>
          </a:p>
        </p:txBody>
      </p:sp>
      <p:sp>
        <p:nvSpPr>
          <p:cNvPr id="31" name="Text 31"/>
          <p:cNvSpPr txBox="1"/>
          <p:nvPr/>
        </p:nvSpPr>
        <p:spPr>
          <a:xfrm>
            <a:off x="658368" y="3474720"/>
            <a:ext cx="6903720" cy="2057400"/>
          </a:xfrm>
          <a:prstGeom prst="roundRect">
            <a:avLst/>
          </a:prstGeom>
          <a:solidFill>
            <a:srgbClr val="FFFFFF"/>
          </a:solidFill>
          <a:ln w="9000">
            <a:solidFill>
              <a:srgbClr val="D7E0E4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32" name="Text 32"/>
          <p:cNvSpPr txBox="1"/>
          <p:nvPr/>
        </p:nvSpPr>
        <p:spPr>
          <a:xfrm>
            <a:off x="914400" y="3730752"/>
            <a:ext cx="2926080" cy="34747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600" b="1" dirty="0">
                <a:solidFill>
                  <a:srgbClr val="1F2A30"/>
                </a:solidFill>
                <a:latin typeface="Arial"/>
                <a:ea typeface="Microsoft YaHei"/>
              </a:rPr>
              <a:t>评审权重</a:t>
            </a:r>
            <a:endParaRPr lang="zh-CN" sz="1600"/>
          </a:p>
        </p:txBody>
      </p:sp>
      <p:sp>
        <p:nvSpPr>
          <p:cNvPr id="33" name="Text 33"/>
          <p:cNvSpPr txBox="1"/>
          <p:nvPr/>
        </p:nvSpPr>
        <p:spPr>
          <a:xfrm>
            <a:off x="914400" y="4242816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功能正确</a:t>
            </a:r>
            <a:endParaRPr lang="zh-CN" sz="900"/>
          </a:p>
        </p:txBody>
      </p:sp>
      <p:sp>
        <p:nvSpPr>
          <p:cNvPr id="34" name="Text 34"/>
          <p:cNvSpPr txBox="1"/>
          <p:nvPr/>
        </p:nvSpPr>
        <p:spPr>
          <a:xfrm>
            <a:off x="2121408" y="4242816"/>
            <a:ext cx="438912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20%</a:t>
            </a:r>
            <a:endParaRPr lang="zh-CN" sz="900"/>
          </a:p>
        </p:txBody>
      </p:sp>
      <p:sp>
        <p:nvSpPr>
          <p:cNvPr id="35" name="Text 35"/>
          <p:cNvSpPr txBox="1"/>
          <p:nvPr/>
        </p:nvSpPr>
        <p:spPr>
          <a:xfrm>
            <a:off x="2990088" y="4242816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理论理解</a:t>
            </a:r>
            <a:endParaRPr lang="zh-CN" sz="900"/>
          </a:p>
        </p:txBody>
      </p:sp>
      <p:sp>
        <p:nvSpPr>
          <p:cNvPr id="36" name="Text 36"/>
          <p:cNvSpPr txBox="1"/>
          <p:nvPr/>
        </p:nvSpPr>
        <p:spPr>
          <a:xfrm>
            <a:off x="4197096" y="4242816"/>
            <a:ext cx="438912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900" b="1" dirty="0">
                <a:solidFill>
                  <a:srgbClr val="1976A8"/>
                </a:solidFill>
                <a:latin typeface="Arial"/>
                <a:ea typeface="Microsoft YaHei"/>
              </a:rPr>
              <a:t>15%</a:t>
            </a:r>
            <a:endParaRPr lang="zh-CN" sz="900"/>
          </a:p>
        </p:txBody>
      </p:sp>
      <p:sp>
        <p:nvSpPr>
          <p:cNvPr id="37" name="Text 37"/>
          <p:cNvSpPr txBox="1"/>
          <p:nvPr/>
        </p:nvSpPr>
        <p:spPr>
          <a:xfrm>
            <a:off x="5065776" y="4242816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测量验证</a:t>
            </a:r>
            <a:endParaRPr lang="zh-CN" sz="900"/>
          </a:p>
        </p:txBody>
      </p:sp>
      <p:sp>
        <p:nvSpPr>
          <p:cNvPr id="38" name="Text 38"/>
          <p:cNvSpPr txBox="1"/>
          <p:nvPr/>
        </p:nvSpPr>
        <p:spPr>
          <a:xfrm>
            <a:off x="6272784" y="4242816"/>
            <a:ext cx="438912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900" b="1" dirty="0">
                <a:solidFill>
                  <a:srgbClr val="27A67A"/>
                </a:solidFill>
                <a:latin typeface="Arial"/>
                <a:ea typeface="Microsoft YaHei"/>
              </a:rPr>
              <a:t>20%</a:t>
            </a:r>
            <a:endParaRPr lang="zh-CN" sz="900"/>
          </a:p>
        </p:txBody>
      </p:sp>
      <p:sp>
        <p:nvSpPr>
          <p:cNvPr id="39" name="Text 39"/>
          <p:cNvSpPr txBox="1"/>
          <p:nvPr/>
        </p:nvSpPr>
        <p:spPr>
          <a:xfrm>
            <a:off x="914400" y="4809744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代码质量</a:t>
            </a:r>
            <a:endParaRPr lang="zh-CN" sz="900"/>
          </a:p>
        </p:txBody>
      </p:sp>
      <p:sp>
        <p:nvSpPr>
          <p:cNvPr id="40" name="Text 40"/>
          <p:cNvSpPr txBox="1"/>
          <p:nvPr/>
        </p:nvSpPr>
        <p:spPr>
          <a:xfrm>
            <a:off x="2121408" y="4809744"/>
            <a:ext cx="438912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900" b="1" dirty="0">
                <a:solidFill>
                  <a:srgbClr val="F4B942"/>
                </a:solidFill>
                <a:latin typeface="Arial"/>
                <a:ea typeface="Microsoft YaHei"/>
              </a:rPr>
              <a:t>15%</a:t>
            </a:r>
            <a:endParaRPr lang="zh-CN" sz="900"/>
          </a:p>
        </p:txBody>
      </p:sp>
      <p:sp>
        <p:nvSpPr>
          <p:cNvPr id="41" name="Text 41"/>
          <p:cNvSpPr txBox="1"/>
          <p:nvPr/>
        </p:nvSpPr>
        <p:spPr>
          <a:xfrm>
            <a:off x="2990088" y="4809744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系统可靠</a:t>
            </a:r>
            <a:endParaRPr lang="zh-CN" sz="900"/>
          </a:p>
        </p:txBody>
      </p:sp>
      <p:sp>
        <p:nvSpPr>
          <p:cNvPr id="42" name="Text 42"/>
          <p:cNvSpPr txBox="1"/>
          <p:nvPr/>
        </p:nvSpPr>
        <p:spPr>
          <a:xfrm>
            <a:off x="4197096" y="4809744"/>
            <a:ext cx="438912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900" b="1" dirty="0">
                <a:solidFill>
                  <a:srgbClr val="7B61A8"/>
                </a:solidFill>
                <a:latin typeface="Arial"/>
                <a:ea typeface="Microsoft YaHei"/>
              </a:rPr>
              <a:t>20%</a:t>
            </a:r>
            <a:endParaRPr lang="zh-CN" sz="900"/>
          </a:p>
        </p:txBody>
      </p:sp>
      <p:sp>
        <p:nvSpPr>
          <p:cNvPr id="43" name="Text 43"/>
          <p:cNvSpPr txBox="1"/>
          <p:nvPr/>
        </p:nvSpPr>
        <p:spPr>
          <a:xfrm>
            <a:off x="5065776" y="4809744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900" b="0" dirty="0">
                <a:solidFill>
                  <a:srgbClr val="34434D"/>
                </a:solidFill>
                <a:latin typeface="Arial"/>
                <a:ea typeface="Microsoft YaHei"/>
              </a:rPr>
              <a:t>协作交付</a:t>
            </a:r>
            <a:endParaRPr lang="zh-CN" sz="900"/>
          </a:p>
        </p:txBody>
      </p:sp>
      <p:sp>
        <p:nvSpPr>
          <p:cNvPr id="44" name="Text 44"/>
          <p:cNvSpPr txBox="1"/>
          <p:nvPr/>
        </p:nvSpPr>
        <p:spPr>
          <a:xfrm>
            <a:off x="6272784" y="4809744"/>
            <a:ext cx="438912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900" b="1" dirty="0">
                <a:solidFill>
                  <a:srgbClr val="E84A35"/>
                </a:solidFill>
                <a:latin typeface="Arial"/>
                <a:ea typeface="Microsoft YaHei"/>
              </a:rPr>
              <a:t>10%</a:t>
            </a:r>
            <a:endParaRPr lang="zh-CN" sz="900"/>
          </a:p>
        </p:txBody>
      </p:sp>
      <p:sp>
        <p:nvSpPr>
          <p:cNvPr id="45" name="Text 45"/>
          <p:cNvSpPr txBox="1"/>
          <p:nvPr/>
        </p:nvSpPr>
        <p:spPr>
          <a:xfrm>
            <a:off x="7863840" y="3474720"/>
            <a:ext cx="3703320" cy="2057400"/>
          </a:xfrm>
          <a:prstGeom prst="roundRect">
            <a:avLst/>
          </a:prstGeom>
          <a:solidFill>
            <a:srgbClr val="1F2A30"/>
          </a:solidFill>
          <a:ln w="9000">
            <a:solidFill>
              <a:srgbClr val="1F2A30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46" name="Text 46"/>
          <p:cNvSpPr txBox="1"/>
          <p:nvPr/>
        </p:nvSpPr>
        <p:spPr>
          <a:xfrm>
            <a:off x="8156448" y="3785615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500" b="1" dirty="0">
                <a:solidFill>
                  <a:srgbClr val="F4B942"/>
                </a:solidFill>
                <a:latin typeface="Arial"/>
                <a:ea typeface="Microsoft YaHei"/>
              </a:rPr>
              <a:t>通过门槛</a:t>
            </a:r>
            <a:endParaRPr lang="zh-CN" sz="1500"/>
          </a:p>
        </p:txBody>
      </p:sp>
      <p:sp>
        <p:nvSpPr>
          <p:cNvPr id="47" name="Text 47"/>
          <p:cNvSpPr txBox="1"/>
          <p:nvPr/>
        </p:nvSpPr>
        <p:spPr>
          <a:xfrm>
            <a:off x="8156448" y="4370832"/>
            <a:ext cx="3154680" cy="49377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2200" b="1" dirty="0">
                <a:solidFill>
                  <a:srgbClr val="FFFFFF"/>
                </a:solidFill>
                <a:latin typeface="Arial"/>
                <a:ea typeface="Microsoft YaHei"/>
              </a:rPr>
              <a:t>总分 ≥ 75</a:t>
            </a:r>
            <a:endParaRPr lang="zh-CN" sz="2200"/>
          </a:p>
        </p:txBody>
      </p:sp>
      <p:sp>
        <p:nvSpPr>
          <p:cNvPr id="48" name="Text 48"/>
          <p:cNvSpPr txBox="1"/>
          <p:nvPr/>
        </p:nvSpPr>
        <p:spPr>
          <a:xfrm>
            <a:off x="8156448" y="4937760"/>
            <a:ext cx="3154680" cy="310896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0" dirty="0">
                <a:solidFill>
                  <a:srgbClr val="B7C7CD"/>
                </a:solidFill>
                <a:latin typeface="Arial"/>
                <a:ea typeface="Microsoft YaHei"/>
              </a:rPr>
              <a:t>可靠性不低于 60%</a:t>
            </a:r>
            <a:br/>
            <a:r>
              <a:rPr lang="zh-CN" sz="1000" b="0" dirty="0">
                <a:solidFill>
                  <a:srgbClr val="B7C7CD"/>
                </a:solidFill>
                <a:latin typeface="Arial"/>
                <a:ea typeface="Microsoft YaHei"/>
              </a:rPr>
              <a:t>安全项一票否决</a:t>
            </a:r>
            <a:endParaRPr lang="zh-CN" sz="1000"/>
          </a:p>
        </p:txBody>
      </p:sp>
      <p:sp>
        <p:nvSpPr>
          <p:cNvPr id="49" name="Text 49"/>
          <p:cNvSpPr txBox="1"/>
          <p:nvPr/>
        </p:nvSpPr>
        <p:spPr>
          <a:xfrm>
            <a:off x="594360" y="6519672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700" b="0" dirty="0">
                <a:solidFill>
                  <a:srgbClr val="89959B"/>
                </a:solidFill>
                <a:latin typeface="Arial"/>
                <a:ea typeface="Microsoft YaHei"/>
              </a:rPr>
              <a:t>电控组学习路线图</a:t>
            </a:r>
            <a:endParaRPr lang="zh-CN" sz="700"/>
          </a:p>
        </p:txBody>
      </p:sp>
      <p:sp>
        <p:nvSpPr>
          <p:cNvPr id="50" name="Text 50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89959B"/>
                </a:solidFill>
                <a:latin typeface="Arial"/>
                <a:ea typeface="Microsoft YaHei"/>
              </a:rPr>
              <a:t>11</a:t>
            </a:r>
            <a:endParaRPr lang="zh-CN" sz="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0"/>
          </a:solidFill>
          <a:ln w="9000">
            <a:solidFill>
              <a:srgbClr val="1F2A30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84A35"/>
          </a:solidFill>
          <a:ln w="9000">
            <a:solidFill>
              <a:srgbClr val="E84A35"/>
            </a:solidFill>
          </a:ln>
        </p:spPr>
        <p:txBody>
          <a:bodyPr/>
          <a:lstStyle/>
          <a:p>
            <a:endParaRPr lang="zh-CN"/>
          </a:p>
        </p:txBody>
      </p:sp>
      <p:sp>
        <p:nvSpPr>
          <p:cNvPr id="4" name="Text 4"/>
          <p:cNvSpPr txBox="1"/>
          <p:nvPr/>
        </p:nvSpPr>
        <p:spPr>
          <a:xfrm>
            <a:off x="658368" y="566928"/>
            <a:ext cx="2926080" cy="29260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000" b="1" dirty="0">
                <a:solidFill>
                  <a:srgbClr val="F4B942"/>
                </a:solidFill>
                <a:latin typeface="Arial"/>
                <a:ea typeface="Microsoft YaHei"/>
              </a:rPr>
              <a:t>NEXT LEVEL</a:t>
            </a:r>
            <a:endParaRPr lang="zh-CN" sz="1000"/>
          </a:p>
        </p:txBody>
      </p:sp>
      <p:sp>
        <p:nvSpPr>
          <p:cNvPr id="5" name="Text 5"/>
          <p:cNvSpPr txBox="1"/>
          <p:nvPr/>
        </p:nvSpPr>
        <p:spPr>
          <a:xfrm>
            <a:off x="658368" y="1051560"/>
            <a:ext cx="877824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3000" b="1" dirty="0">
                <a:solidFill>
                  <a:srgbClr val="FFFFFF"/>
                </a:solidFill>
                <a:latin typeface="Arial"/>
                <a:ea typeface="Microsoft YaHei"/>
              </a:rPr>
              <a:t>加入战队，征战赛场</a:t>
            </a:r>
            <a:endParaRPr lang="zh-CN" sz="3000"/>
          </a:p>
        </p:txBody>
      </p:sp>
      <p:sp>
        <p:nvSpPr>
          <p:cNvPr id="6" name="Text 6"/>
          <p:cNvSpPr txBox="1"/>
          <p:nvPr/>
        </p:nvSpPr>
        <p:spPr>
          <a:xfrm>
            <a:off x="676656" y="1847088"/>
            <a:ext cx="10424160" cy="4754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600" b="0" dirty="0">
                <a:solidFill>
                  <a:srgbClr val="B8C9D0"/>
                </a:solidFill>
                <a:latin typeface="Arial"/>
                <a:ea typeface="Microsoft YaHei"/>
              </a:rPr>
              <a:t>从能点亮一个 LED，到能交付一个可靠的机器人子系统。</a:t>
            </a:r>
            <a:endParaRPr lang="zh-CN" sz="1600"/>
          </a:p>
        </p:txBody>
      </p:sp>
      <p:sp>
        <p:nvSpPr>
          <p:cNvPr id="7" name="Text 7"/>
          <p:cNvSpPr txBox="1"/>
          <p:nvPr/>
        </p:nvSpPr>
        <p:spPr>
          <a:xfrm>
            <a:off x="676656" y="2816352"/>
            <a:ext cx="3182112" cy="841248"/>
          </a:xfrm>
          <a:prstGeom prst="roundRect">
            <a:avLst/>
          </a:prstGeom>
          <a:solidFill>
            <a:srgbClr val="2B3A42"/>
          </a:solidFill>
          <a:ln w="9000">
            <a:solidFill>
              <a:srgbClr val="41525A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8" name="Text 8"/>
          <p:cNvSpPr txBox="1"/>
          <p:nvPr/>
        </p:nvSpPr>
        <p:spPr>
          <a:xfrm>
            <a:off x="859536" y="2962656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800" b="1" dirty="0">
                <a:solidFill>
                  <a:srgbClr val="E84A35"/>
                </a:solidFill>
                <a:latin typeface="Arial"/>
                <a:ea typeface="Microsoft YaHei"/>
              </a:rPr>
              <a:t>MATLAB</a:t>
            </a:r>
            <a:endParaRPr lang="zh-CN" sz="800"/>
          </a:p>
        </p:txBody>
      </p:sp>
      <p:sp>
        <p:nvSpPr>
          <p:cNvPr id="9" name="Text 9"/>
          <p:cNvSpPr txBox="1"/>
          <p:nvPr/>
        </p:nvSpPr>
        <p:spPr>
          <a:xfrm>
            <a:off x="859536" y="3255264"/>
            <a:ext cx="2743200" cy="2468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</a:rPr>
              <a:t>建模仿真</a:t>
            </a:r>
            <a:endParaRPr lang="zh-CN" sz="1200"/>
          </a:p>
        </p:txBody>
      </p:sp>
      <p:sp>
        <p:nvSpPr>
          <p:cNvPr id="10" name="Text 10"/>
          <p:cNvSpPr txBox="1"/>
          <p:nvPr/>
        </p:nvSpPr>
        <p:spPr>
          <a:xfrm>
            <a:off x="4133087" y="2816352"/>
            <a:ext cx="3182112" cy="841248"/>
          </a:xfrm>
          <a:prstGeom prst="roundRect">
            <a:avLst/>
          </a:prstGeom>
          <a:solidFill>
            <a:srgbClr val="2B3A42"/>
          </a:solidFill>
          <a:ln w="9000">
            <a:solidFill>
              <a:srgbClr val="41525A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1" name="Text 11"/>
          <p:cNvSpPr txBox="1"/>
          <p:nvPr/>
        </p:nvSpPr>
        <p:spPr>
          <a:xfrm>
            <a:off x="4315968" y="2962656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800" b="1" dirty="0">
                <a:solidFill>
                  <a:srgbClr val="F4B942"/>
                </a:solidFill>
                <a:latin typeface="Arial"/>
                <a:ea typeface="Microsoft YaHei"/>
              </a:rPr>
              <a:t>LQR</a:t>
            </a:r>
            <a:endParaRPr lang="zh-CN" sz="800"/>
          </a:p>
        </p:txBody>
      </p:sp>
      <p:sp>
        <p:nvSpPr>
          <p:cNvPr id="12" name="Text 12"/>
          <p:cNvSpPr txBox="1"/>
          <p:nvPr/>
        </p:nvSpPr>
        <p:spPr>
          <a:xfrm>
            <a:off x="4315968" y="3255264"/>
            <a:ext cx="2743200" cy="2468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</a:rPr>
              <a:t>状态空间控制</a:t>
            </a:r>
            <a:endParaRPr lang="zh-CN" sz="1200"/>
          </a:p>
        </p:txBody>
      </p:sp>
      <p:sp>
        <p:nvSpPr>
          <p:cNvPr id="13" name="Text 13"/>
          <p:cNvSpPr txBox="1"/>
          <p:nvPr/>
        </p:nvSpPr>
        <p:spPr>
          <a:xfrm>
            <a:off x="7589519" y="2816352"/>
            <a:ext cx="3182112" cy="841248"/>
          </a:xfrm>
          <a:prstGeom prst="roundRect">
            <a:avLst/>
          </a:prstGeom>
          <a:solidFill>
            <a:srgbClr val="2B3A42"/>
          </a:solidFill>
          <a:ln w="9000">
            <a:solidFill>
              <a:srgbClr val="41525A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4" name="Text 14"/>
          <p:cNvSpPr txBox="1"/>
          <p:nvPr/>
        </p:nvSpPr>
        <p:spPr>
          <a:xfrm>
            <a:off x="7772399" y="2962656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800" b="1" dirty="0">
                <a:solidFill>
                  <a:srgbClr val="F4B942"/>
                </a:solidFill>
                <a:latin typeface="Arial"/>
                <a:ea typeface="Microsoft YaHei"/>
              </a:rPr>
              <a:t>KINEMATICS</a:t>
            </a:r>
            <a:endParaRPr lang="zh-CN" sz="800"/>
          </a:p>
        </p:txBody>
      </p:sp>
      <p:sp>
        <p:nvSpPr>
          <p:cNvPr id="15" name="Text 15"/>
          <p:cNvSpPr txBox="1"/>
          <p:nvPr/>
        </p:nvSpPr>
        <p:spPr>
          <a:xfrm>
            <a:off x="7772399" y="3255264"/>
            <a:ext cx="2743200" cy="2468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</a:rPr>
              <a:t>机械臂运动学</a:t>
            </a:r>
            <a:endParaRPr lang="zh-CN" sz="1200"/>
          </a:p>
        </p:txBody>
      </p:sp>
      <p:sp>
        <p:nvSpPr>
          <p:cNvPr id="16" name="Text 16"/>
          <p:cNvSpPr txBox="1"/>
          <p:nvPr/>
        </p:nvSpPr>
        <p:spPr>
          <a:xfrm>
            <a:off x="676656" y="3895344"/>
            <a:ext cx="3182112" cy="841248"/>
          </a:xfrm>
          <a:prstGeom prst="roundRect">
            <a:avLst/>
          </a:prstGeom>
          <a:solidFill>
            <a:srgbClr val="2B3A42"/>
          </a:solidFill>
          <a:ln w="9000">
            <a:solidFill>
              <a:srgbClr val="41525A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17" name="Text 17"/>
          <p:cNvSpPr txBox="1"/>
          <p:nvPr/>
        </p:nvSpPr>
        <p:spPr>
          <a:xfrm>
            <a:off x="859536" y="4041648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800" b="1" dirty="0">
                <a:solidFill>
                  <a:srgbClr val="E84A35"/>
                </a:solidFill>
                <a:latin typeface="Arial"/>
                <a:ea typeface="Microsoft YaHei"/>
              </a:rPr>
              <a:t>ENERGY</a:t>
            </a:r>
            <a:endParaRPr lang="zh-CN" sz="800"/>
          </a:p>
        </p:txBody>
      </p:sp>
      <p:sp>
        <p:nvSpPr>
          <p:cNvPr id="18" name="Text 18"/>
          <p:cNvSpPr txBox="1"/>
          <p:nvPr/>
        </p:nvSpPr>
        <p:spPr>
          <a:xfrm>
            <a:off x="859536" y="4334256"/>
            <a:ext cx="2743200" cy="2468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</a:rPr>
              <a:t>能量智能分配</a:t>
            </a:r>
            <a:endParaRPr lang="zh-CN" sz="1200"/>
          </a:p>
        </p:txBody>
      </p:sp>
      <p:sp>
        <p:nvSpPr>
          <p:cNvPr id="19" name="Text 19"/>
          <p:cNvSpPr txBox="1"/>
          <p:nvPr/>
        </p:nvSpPr>
        <p:spPr>
          <a:xfrm>
            <a:off x="4133087" y="3895344"/>
            <a:ext cx="3182112" cy="841248"/>
          </a:xfrm>
          <a:prstGeom prst="roundRect">
            <a:avLst/>
          </a:prstGeom>
          <a:solidFill>
            <a:srgbClr val="2B3A42"/>
          </a:solidFill>
          <a:ln w="9000">
            <a:solidFill>
              <a:srgbClr val="41525A"/>
            </a:solidFill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800" b="0" dirty="0">
                <a:solidFill>
                  <a:srgbClr val="34434D"/>
                </a:solidFill>
                <a:latin typeface="Arial"/>
                <a:ea typeface="Microsoft YaHei"/>
              </a:rPr>
              <a:t/>
            </a:r>
            <a:endParaRPr lang="zh-CN" sz="1800"/>
          </a:p>
        </p:txBody>
      </p:sp>
      <p:sp>
        <p:nvSpPr>
          <p:cNvPr id="20" name="Text 20"/>
          <p:cNvSpPr txBox="1"/>
          <p:nvPr/>
        </p:nvSpPr>
        <p:spPr>
          <a:xfrm>
            <a:off x="4315968" y="4041648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800" b="1" dirty="0">
                <a:solidFill>
                  <a:srgbClr val="F4B942"/>
                </a:solidFill>
                <a:latin typeface="Arial"/>
                <a:ea typeface="Microsoft YaHei"/>
              </a:rPr>
              <a:t>HARDWARE</a:t>
            </a:r>
            <a:endParaRPr lang="zh-CN" sz="800"/>
          </a:p>
        </p:txBody>
      </p:sp>
      <p:sp>
        <p:nvSpPr>
          <p:cNvPr id="21" name="Text 21"/>
          <p:cNvSpPr txBox="1"/>
          <p:nvPr/>
        </p:nvSpPr>
        <p:spPr>
          <a:xfrm>
            <a:off x="4315968" y="4334256"/>
            <a:ext cx="2743200" cy="2468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</a:rPr>
              <a:t>电子系统自主研发</a:t>
            </a:r>
            <a:endParaRPr lang="zh-CN" sz="1200"/>
          </a:p>
        </p:txBody>
      </p:sp>
      <p:sp>
        <p:nvSpPr>
          <p:cNvPr id="22" name="Text 22"/>
          <p:cNvSpPr txBox="1"/>
          <p:nvPr/>
        </p:nvSpPr>
        <p:spPr>
          <a:xfrm>
            <a:off x="676656" y="5669280"/>
            <a:ext cx="10515600" cy="43891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l" marL="0" indent="0">
              <a:buNone/>
            </a:pPr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</a:rPr>
              <a:t>每一步都算数。真正的起点，是今天完成第一个可验证的小项目。</a:t>
            </a:r>
            <a:endParaRPr lang="zh-CN" sz="1500"/>
          </a:p>
        </p:txBody>
      </p:sp>
      <p:sp>
        <p:nvSpPr>
          <p:cNvPr id="23" name="Text 23"/>
          <p:cNvSpPr txBox="1"/>
          <p:nvPr/>
        </p:nvSpPr>
        <p:spPr>
          <a:xfrm>
            <a:off x="10744200" y="6336792"/>
            <a:ext cx="658368" cy="21031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lIns="18288" tIns="18288" rIns="18288" bIns="18288"/>
          <a:lstStyle/>
          <a:p>
            <a:pPr algn="r" marL="0" indent="0">
              <a:buNone/>
            </a:pPr>
            <a:r>
              <a:rPr lang="zh-CN" sz="800" b="0" dirty="0">
                <a:solidFill>
                  <a:srgbClr val="6E828B"/>
                </a:solidFill>
                <a:latin typeface="Arial"/>
                <a:ea typeface="Microsoft YaHei"/>
              </a:rPr>
              <a:t>12</a:t>
            </a:r>
            <a:endParaRPr lang="zh-CN" sz="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rol Team Presentation">
  <a:themeElements>
    <a:clrScheme name="Control Team">
      <a:dk1>
        <a:srgbClr val="1F2A30"/>
      </a:dk1>
      <a:lt1>
        <a:srgbClr val="FFFFFF"/>
      </a:lt1>
      <a:dk2>
        <a:srgbClr val="34434D"/>
      </a:dk2>
      <a:lt2>
        <a:srgbClr val="F4F7F8"/>
      </a:lt2>
      <a:accent1>
        <a:srgbClr val="E84A35"/>
      </a:accent1>
      <a:accent2>
        <a:srgbClr val="1976A8"/>
      </a:accent2>
      <a:accent3>
        <a:srgbClr val="27A67A"/>
      </a:accent3>
      <a:accent4>
        <a:srgbClr val="F4B942"/>
      </a:accent4>
      <a:accent5>
        <a:srgbClr val="7B61A8"/>
      </a:accent5>
      <a:accent6>
        <a:srgbClr val="7C8A91"/>
      </a:accent6>
      <a:hlink>
        <a:srgbClr val="1976A8"/>
      </a:hlink>
      <a:folHlink>
        <a:srgbClr val="7B61A8"/>
      </a:folHlink>
    </a:clrScheme>
    <a:fontScheme name="Control Team">
      <a:majorFont>
        <a:latin typeface="Arial"/>
        <a:ea typeface="Microsoft YaHei"/>
        <a:cs typeface="Arial"/>
      </a:majorFont>
      <a:minorFont>
        <a:latin typeface="Arial"/>
        <a:ea typeface="Microsoft YaHei"/>
        <a:cs typeface="Arial"/>
      </a:minorFont>
    </a:fontScheme>
    <a:fmtScheme name="Control Team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AppVersion>16.0000</AppVersion>
  <Slides>12</Slides>
  <Notes>0</Notes>
  <HiddenSlides>0</HiddenSlides>
  <Company>电控组</Company>
  <LinksUpToDate>false</LinksUpToDate>
  <SharedDoc>false</SharedDoc>
  <HyperlinksChanged>false</HyperlinksChanged>
  <ScaleCrop>false</ScaleCrop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电控组学习路线图</dc:title>
  <dc:subject>招新宣讲版</dc:subject>
  <dc:creator>电控组</dc:creator>
  <cp:keywords>电控; C语言; STM32; HAL; PID; FreeRTOS; 机器人</cp:keywords>
  <dc:description>从零基础到机器人工程师的24周学习与项目路线</dc:description>
  <cp:lastModifiedBy>电控组</cp:lastModifiedBy>
  <dcterms:created xsi:type="dcterms:W3CDTF">2026-08-12T15:05:15Z</dcterms:created>
  <dcterms:modified xsi:type="dcterms:W3CDTF">2026-08-12T15:05:15Z</dcterms:modified>
</cp:coreProperties>
</file>